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74" r:id="rId2"/>
    <p:sldId id="273" r:id="rId3"/>
    <p:sldId id="265" r:id="rId4"/>
    <p:sldId id="266" r:id="rId5"/>
    <p:sldId id="267" r:id="rId6"/>
    <p:sldId id="268" r:id="rId7"/>
    <p:sldId id="269" r:id="rId8"/>
    <p:sldId id="270" r:id="rId9"/>
    <p:sldId id="272" r:id="rId10"/>
    <p:sldId id="271" r:id="rId11"/>
  </p:sldIdLst>
  <p:sldSz cx="9144000" cy="6858000" type="screen4x3"/>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41458"/>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5623373" y="0"/>
            <a:ext cx="4301543" cy="341458"/>
          </a:xfrm>
          <a:prstGeom prst="rect">
            <a:avLst/>
          </a:prstGeom>
        </p:spPr>
        <p:txBody>
          <a:bodyPr vert="horz" lIns="93177" tIns="46589" rIns="93177" bIns="46589" rtlCol="0"/>
          <a:lstStyle>
            <a:lvl1pPr algn="r">
              <a:defRPr sz="1200"/>
            </a:lvl1pPr>
          </a:lstStyle>
          <a:p>
            <a:fld id="{84B9895F-EDD6-47BB-A1A1-A80869B81BE7}" type="datetimeFigureOut">
              <a:rPr lang="en-GB" smtClean="0"/>
              <a:t>02/02/2023</a:t>
            </a:fld>
            <a:endParaRPr lang="en-GB"/>
          </a:p>
        </p:txBody>
      </p:sp>
      <p:sp>
        <p:nvSpPr>
          <p:cNvPr id="4" name="Slide Image Placeholder 3"/>
          <p:cNvSpPr>
            <a:spLocks noGrp="1" noRot="1" noChangeAspect="1"/>
          </p:cNvSpPr>
          <p:nvPr>
            <p:ph type="sldImg" idx="2"/>
          </p:nvPr>
        </p:nvSpPr>
        <p:spPr>
          <a:xfrm>
            <a:off x="3433763" y="849313"/>
            <a:ext cx="3059112" cy="2293937"/>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992664" y="3271382"/>
            <a:ext cx="7941310" cy="267658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218"/>
            <a:ext cx="4301543" cy="341457"/>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5623373" y="6456218"/>
            <a:ext cx="4301543" cy="341457"/>
          </a:xfrm>
          <a:prstGeom prst="rect">
            <a:avLst/>
          </a:prstGeom>
        </p:spPr>
        <p:txBody>
          <a:bodyPr vert="horz" lIns="93177" tIns="46589" rIns="93177" bIns="46589" rtlCol="0" anchor="b"/>
          <a:lstStyle>
            <a:lvl1pPr algn="r">
              <a:defRPr sz="1200"/>
            </a:lvl1pPr>
          </a:lstStyle>
          <a:p>
            <a:fld id="{26B0E5B9-3BD9-4AE6-8A2C-99E96EAAFC92}" type="slidenum">
              <a:rPr lang="en-GB" smtClean="0"/>
              <a:t>‹#›</a:t>
            </a:fld>
            <a:endParaRPr lang="en-GB"/>
          </a:p>
        </p:txBody>
      </p:sp>
    </p:spTree>
    <p:extLst>
      <p:ext uri="{BB962C8B-B14F-4D97-AF65-F5344CB8AC3E}">
        <p14:creationId xmlns:p14="http://schemas.microsoft.com/office/powerpoint/2010/main" val="2239615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40739" y="2304415"/>
            <a:ext cx="4337685" cy="1123314"/>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2/2/2023</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073569229"/>
              </p:ext>
            </p:extLst>
          </p:nvPr>
        </p:nvGraphicFramePr>
        <p:xfrm>
          <a:off x="333650" y="1752600"/>
          <a:ext cx="8415495" cy="4368229"/>
        </p:xfrm>
        <a:graphic>
          <a:graphicData uri="http://schemas.openxmlformats.org/drawingml/2006/table">
            <a:tbl>
              <a:tblPr firstRow="1" bandRow="1">
                <a:tableStyleId>{5C22544A-7EE6-4342-B048-85BDC9FD1C3A}</a:tableStyleId>
              </a:tblPr>
              <a:tblGrid>
                <a:gridCol w="4876800"/>
                <a:gridCol w="2895600"/>
                <a:gridCol w="643095"/>
              </a:tblGrid>
              <a:tr h="370840">
                <a:tc>
                  <a:txBody>
                    <a:bodyPr/>
                    <a:lstStyle/>
                    <a:p>
                      <a:pPr marL="0" marR="0" indent="0" algn="r" defTabSz="914400" rtl="1" eaLnBrk="1" fontAlgn="auto" latinLnBrk="0" hangingPunct="1">
                        <a:lnSpc>
                          <a:spcPct val="130000"/>
                        </a:lnSpc>
                        <a:spcBef>
                          <a:spcPts val="0"/>
                        </a:spcBef>
                        <a:spcAft>
                          <a:spcPts val="0"/>
                        </a:spcAft>
                        <a:buClrTx/>
                        <a:buSzTx/>
                        <a:buFontTx/>
                        <a:buNone/>
                        <a:tabLst/>
                        <a:defRPr/>
                      </a:pPr>
                      <a:r>
                        <a:rPr lang="ur-PK" b="1" dirty="0" smtClean="0">
                          <a:solidFill>
                            <a:schemeClr val="bg1"/>
                          </a:solidFill>
                          <a:latin typeface="Jameel Noori Nastaleeq" panose="02000503000000000004"/>
                          <a:cs typeface="Jameel Noori Nastaleeq" panose="02000503000000000004"/>
                        </a:rPr>
                        <a:t>کفالت کی لاگت (پاکستانی روپے)</a:t>
                      </a:r>
                      <a:endParaRPr lang="ur-PK" b="1" dirty="0">
                        <a:solidFill>
                          <a:schemeClr val="bg1"/>
                        </a:solidFill>
                        <a:latin typeface="Jameel Noori Nastaleeq" panose="02000503000000000004"/>
                        <a:cs typeface="Jameel Noori Nastaleeq" panose="02000503000000000004"/>
                      </a:endParaRPr>
                    </a:p>
                  </a:txBody>
                  <a:tcPr anchor="ctr">
                    <a:solidFill>
                      <a:srgbClr val="FF33CC"/>
                    </a:solidFill>
                  </a:tcPr>
                </a:tc>
                <a:tc>
                  <a:txBody>
                    <a:bodyPr/>
                    <a:lstStyle/>
                    <a:p>
                      <a:pPr algn="r"/>
                      <a:r>
                        <a:rPr lang="ar-AE" dirty="0" smtClean="0">
                          <a:latin typeface="Jameel Noori Nastaleeq" panose="02000503000000000004"/>
                        </a:rPr>
                        <a:t>طبی خدمات</a:t>
                      </a:r>
                      <a:endParaRPr lang="en-GB" b="1" dirty="0">
                        <a:solidFill>
                          <a:srgbClr val="FF33CC"/>
                        </a:solidFill>
                        <a:latin typeface="Jameel Noori Nastaleeq" panose="02000503000000000004"/>
                      </a:endParaRPr>
                    </a:p>
                  </a:txBody>
                  <a:tcPr anchor="ctr">
                    <a:solidFill>
                      <a:srgbClr val="FF33CC"/>
                    </a:solidFill>
                  </a:tcPr>
                </a:tc>
                <a:tc>
                  <a:txBody>
                    <a:bodyPr/>
                    <a:lstStyle/>
                    <a:p>
                      <a:endParaRPr lang="en-GB" b="1" dirty="0">
                        <a:solidFill>
                          <a:srgbClr val="FF33CC"/>
                        </a:solidFill>
                      </a:endParaRPr>
                    </a:p>
                  </a:txBody>
                  <a:tcPr>
                    <a:solidFill>
                      <a:srgbClr val="FF33CC"/>
                    </a:solidFill>
                  </a:tcPr>
                </a:tc>
              </a:tr>
              <a:tr h="370840">
                <a:tc>
                  <a:txBody>
                    <a:bodyPr/>
                    <a:lstStyle/>
                    <a:p>
                      <a:pPr algn="r"/>
                      <a:r>
                        <a:rPr lang="ar-AE" sz="1200" b="0" dirty="0" smtClean="0"/>
                        <a:t>فی</a:t>
                      </a:r>
                      <a:r>
                        <a:rPr lang="ar-AE" sz="1200" b="1" dirty="0" smtClean="0"/>
                        <a:t> </a:t>
                      </a:r>
                      <a:r>
                        <a:rPr lang="ar-AE" sz="1200" b="0" dirty="0" smtClean="0"/>
                        <a:t>سیشن</a:t>
                      </a:r>
                      <a:r>
                        <a:rPr lang="en-GB" sz="1200" b="0" dirty="0" smtClean="0"/>
                        <a:t> 25,000/- </a:t>
                      </a:r>
                      <a:endParaRPr lang="en-GB" sz="1200" b="0" dirty="0"/>
                    </a:p>
                  </a:txBody>
                  <a:tcPr/>
                </a:tc>
                <a:tc>
                  <a:txBody>
                    <a:bodyPr/>
                    <a:lstStyle/>
                    <a:p>
                      <a:pPr algn="r"/>
                      <a:r>
                        <a:rPr lang="ar-AE" sz="1300" b="1" dirty="0" smtClean="0"/>
                        <a:t>کیموتھراپی</a:t>
                      </a:r>
                      <a:endParaRPr lang="en-GB" sz="1300" b="1"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en-GB" sz="1300" spc="-10" dirty="0" smtClean="0">
                          <a:latin typeface="Jameel Noori Nastaleeq" panose="02000503000000000004" pitchFamily="2" charset="-78"/>
                          <a:cs typeface="Jameel Noori Nastaleeq" panose="02000503000000000004" pitchFamily="2" charset="-78"/>
                        </a:rPr>
                        <a:t>)</a:t>
                      </a:r>
                      <a:r>
                        <a:rPr lang="ur-PK" sz="1300" spc="-10" dirty="0" smtClean="0">
                          <a:latin typeface="Jameel Noori Nastaleeq" panose="02000503000000000004" pitchFamily="2" charset="-78"/>
                          <a:cs typeface="Jameel Noori Nastaleeq" panose="02000503000000000004" pitchFamily="2" charset="-78"/>
                        </a:rPr>
                        <a:t>ایک مریض کے سیشنز کی اوسط تعداد</a:t>
                      </a:r>
                      <a:r>
                        <a:rPr lang="en-GB" sz="1300" spc="0" baseline="0" dirty="0" smtClean="0">
                          <a:latin typeface="+mn-lt"/>
                          <a:cs typeface="+mn-cs"/>
                        </a:rPr>
                        <a:t> (16   -  </a:t>
                      </a:r>
                      <a:endParaRPr lang="en-GB" sz="1300" dirty="0" smtClean="0">
                        <a:latin typeface="Jameel Noori Nastaleeq" panose="02000503000000000004" pitchFamily="2" charset="-78"/>
                        <a:cs typeface="Jameel Noori Nastaleeq" panose="02000503000000000004" pitchFamily="2" charset="-78"/>
                      </a:endParaRPr>
                    </a:p>
                  </a:txBody>
                  <a:tcPr/>
                </a:tc>
                <a:tc>
                  <a:txBody>
                    <a:bodyPr/>
                    <a:lstStyle/>
                    <a:p>
                      <a:r>
                        <a:rPr lang="ar-AE" sz="1300" b="0" dirty="0" smtClean="0"/>
                        <a:t>۱</a:t>
                      </a:r>
                    </a:p>
                  </a:txBody>
                  <a:tcPr/>
                </a:tc>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ar-AE" sz="1200" b="0" i="0" u="none" strike="noStrike" kern="0" cap="none" spc="0" normalizeH="0" baseline="0" noProof="0" dirty="0" smtClean="0">
                          <a:ln>
                            <a:noFill/>
                          </a:ln>
                          <a:solidFill>
                            <a:prstClr val="black"/>
                          </a:solidFill>
                          <a:effectLst/>
                          <a:uLnTx/>
                          <a:uFillTx/>
                          <a:latin typeface="+mn-lt"/>
                          <a:ea typeface="+mn-ea"/>
                          <a:cs typeface="+mn-cs"/>
                        </a:rPr>
                        <a:t>فی</a:t>
                      </a:r>
                      <a:r>
                        <a:rPr kumimoji="0" lang="ar-AE" sz="1200" b="1" i="0" u="none" strike="noStrike" kern="0" cap="none" spc="0" normalizeH="0" baseline="0" noProof="0" dirty="0" smtClean="0">
                          <a:ln>
                            <a:noFill/>
                          </a:ln>
                          <a:solidFill>
                            <a:prstClr val="black"/>
                          </a:solidFill>
                          <a:effectLst/>
                          <a:uLnTx/>
                          <a:uFillTx/>
                          <a:latin typeface="+mn-lt"/>
                          <a:ea typeface="+mn-ea"/>
                          <a:cs typeface="+mn-cs"/>
                        </a:rPr>
                        <a:t> </a:t>
                      </a:r>
                      <a:r>
                        <a:rPr kumimoji="0" lang="ar-AE" sz="1200" b="0" i="0" u="none" strike="noStrike" kern="0" cap="none" spc="0" normalizeH="0" baseline="0" noProof="0" dirty="0" smtClean="0">
                          <a:ln>
                            <a:noFill/>
                          </a:ln>
                          <a:solidFill>
                            <a:prstClr val="black"/>
                          </a:solidFill>
                          <a:effectLst/>
                          <a:uLnTx/>
                          <a:uFillTx/>
                          <a:latin typeface="+mn-lt"/>
                          <a:ea typeface="+mn-ea"/>
                          <a:cs typeface="+mn-cs"/>
                        </a:rPr>
                        <a:t>سیشن</a:t>
                      </a:r>
                      <a:r>
                        <a:rPr kumimoji="0" lang="en-GB" sz="1200" b="0" i="0" u="none" strike="noStrike" kern="0" cap="none" spc="0" normalizeH="0" baseline="0" noProof="0" dirty="0" smtClean="0">
                          <a:ln>
                            <a:noFill/>
                          </a:ln>
                          <a:solidFill>
                            <a:prstClr val="black"/>
                          </a:solidFill>
                          <a:effectLst/>
                          <a:uLnTx/>
                          <a:uFillTx/>
                          <a:latin typeface="+mn-lt"/>
                          <a:ea typeface="+mn-ea"/>
                          <a:cs typeface="+mn-cs"/>
                        </a:rPr>
                        <a:t> 55,000/- </a:t>
                      </a:r>
                      <a:endParaRPr kumimoji="0" lang="en-GB" sz="1200" b="0" i="0" u="none" strike="noStrike" kern="0" cap="none" spc="0" normalizeH="0" baseline="0" noProof="0" dirty="0">
                        <a:ln>
                          <a:noFill/>
                        </a:ln>
                        <a:solidFill>
                          <a:prstClr val="black"/>
                        </a:solidFill>
                        <a:effectLst/>
                        <a:uLnTx/>
                        <a:uFillTx/>
                        <a:latin typeface="+mn-lt"/>
                        <a:ea typeface="+mn-ea"/>
                        <a:cs typeface="+mn-cs"/>
                      </a:endParaRPr>
                    </a:p>
                  </a:txBody>
                  <a:tcPr/>
                </a:tc>
                <a:tc>
                  <a:txBody>
                    <a:bodyPr/>
                    <a:lstStyle/>
                    <a:p>
                      <a:pPr algn="r"/>
                      <a:r>
                        <a:rPr lang="ar-AE" sz="1300" b="1" dirty="0" smtClean="0"/>
                        <a:t>ٹارگٹڈ تھراپی</a:t>
                      </a:r>
                      <a:endParaRPr lang="en-GB" sz="1300" b="1"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en-GB" sz="1300" spc="-10" dirty="0" smtClean="0">
                          <a:latin typeface="Jameel Noori Nastaleeq" panose="02000503000000000004" pitchFamily="2" charset="-78"/>
                          <a:cs typeface="Jameel Noori Nastaleeq" panose="02000503000000000004" pitchFamily="2" charset="-78"/>
                        </a:rPr>
                        <a:t>)</a:t>
                      </a:r>
                      <a:r>
                        <a:rPr lang="ur-PK" sz="1300" spc="-10" dirty="0" smtClean="0">
                          <a:latin typeface="Jameel Noori Nastaleeq" panose="02000503000000000004" pitchFamily="2" charset="-78"/>
                          <a:cs typeface="Jameel Noori Nastaleeq" panose="02000503000000000004" pitchFamily="2" charset="-78"/>
                        </a:rPr>
                        <a:t>ایک مریض کے سیشنز کی اوسط تعداد</a:t>
                      </a:r>
                      <a:r>
                        <a:rPr lang="en-GB" sz="1300" spc="0" baseline="0" dirty="0" smtClean="0">
                          <a:latin typeface="+mn-lt"/>
                          <a:cs typeface="+mn-cs"/>
                        </a:rPr>
                        <a:t> (12   -  </a:t>
                      </a:r>
                      <a:endParaRPr lang="en-GB" sz="1300" dirty="0" smtClean="0">
                        <a:latin typeface="Jameel Noori Nastaleeq" panose="02000503000000000004" pitchFamily="2" charset="-78"/>
                        <a:cs typeface="Jameel Noori Nastaleeq" panose="02000503000000000004" pitchFamily="2" charset="-78"/>
                      </a:endParaRPr>
                    </a:p>
                  </a:txBody>
                  <a:tcPr/>
                </a:tc>
                <a:tc>
                  <a:txBody>
                    <a:bodyPr/>
                    <a:lstStyle/>
                    <a:p>
                      <a:r>
                        <a:rPr lang="ar-AE" sz="1300" b="0" i="0" dirty="0" smtClean="0">
                          <a:solidFill>
                            <a:schemeClr val="dk1"/>
                          </a:solidFill>
                          <a:effectLst/>
                          <a:latin typeface="+mn-lt"/>
                          <a:ea typeface="+mn-ea"/>
                          <a:cs typeface="+mn-cs"/>
                        </a:rPr>
                        <a:t>۲</a:t>
                      </a:r>
                      <a:endParaRPr lang="en-GB" sz="1300" b="0" dirty="0"/>
                    </a:p>
                  </a:txBody>
                  <a:tcPr/>
                </a:tc>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ar-AE" sz="1200" b="0" i="0" u="none" strike="noStrike" kern="0" cap="none" spc="0" normalizeH="0" baseline="0" noProof="0" dirty="0" smtClean="0">
                          <a:ln>
                            <a:noFill/>
                          </a:ln>
                          <a:solidFill>
                            <a:prstClr val="black"/>
                          </a:solidFill>
                          <a:effectLst/>
                          <a:uLnTx/>
                          <a:uFillTx/>
                          <a:latin typeface="+mn-lt"/>
                          <a:ea typeface="+mn-ea"/>
                          <a:cs typeface="+mn-cs"/>
                        </a:rPr>
                        <a:t>فی</a:t>
                      </a:r>
                      <a:r>
                        <a:rPr kumimoji="0" lang="ar-AE" sz="1200" b="1" i="0" u="none" strike="noStrike" kern="0" cap="none" spc="0" normalizeH="0" baseline="0" noProof="0" dirty="0" smtClean="0">
                          <a:ln>
                            <a:noFill/>
                          </a:ln>
                          <a:solidFill>
                            <a:prstClr val="black"/>
                          </a:solidFill>
                          <a:effectLst/>
                          <a:uLnTx/>
                          <a:uFillTx/>
                          <a:latin typeface="+mn-lt"/>
                          <a:ea typeface="+mn-ea"/>
                          <a:cs typeface="+mn-cs"/>
                        </a:rPr>
                        <a:t> </a:t>
                      </a:r>
                      <a:r>
                        <a:rPr kumimoji="0" lang="ur-PK" sz="1200" b="0" i="0" u="none" strike="noStrike" kern="0" cap="none" spc="-1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فریکشن</a:t>
                      </a:r>
                      <a:r>
                        <a:rPr kumimoji="0" lang="en-GB" sz="1200" b="0" i="0" u="none" strike="noStrike" kern="0" cap="none" spc="0" normalizeH="0" baseline="0" noProof="0" dirty="0" smtClean="0">
                          <a:ln>
                            <a:noFill/>
                          </a:ln>
                          <a:solidFill>
                            <a:prstClr val="black"/>
                          </a:solidFill>
                          <a:effectLst/>
                          <a:uLnTx/>
                          <a:uFillTx/>
                          <a:latin typeface="+mn-lt"/>
                          <a:ea typeface="+mn-ea"/>
                          <a:cs typeface="+mn-cs"/>
                        </a:rPr>
                        <a:t> 3,500/- </a:t>
                      </a:r>
                      <a:endParaRPr kumimoji="0" lang="en-GB" sz="1200" b="0" i="0" u="none" strike="noStrike" kern="0" cap="none" spc="0" normalizeH="0" baseline="0" noProof="0" dirty="0">
                        <a:ln>
                          <a:noFill/>
                        </a:ln>
                        <a:solidFill>
                          <a:prstClr val="black"/>
                        </a:solidFill>
                        <a:effectLst/>
                        <a:uLnTx/>
                        <a:uFillTx/>
                        <a:latin typeface="+mn-lt"/>
                        <a:ea typeface="+mn-ea"/>
                        <a:cs typeface="+mn-cs"/>
                      </a:endParaRPr>
                    </a:p>
                  </a:txBody>
                  <a:tcPr/>
                </a:tc>
                <a:tc>
                  <a:txBody>
                    <a:bodyPr/>
                    <a:lstStyle/>
                    <a:p>
                      <a:pPr algn="r"/>
                      <a:r>
                        <a:rPr lang="ar-AE" sz="1300" b="1" dirty="0" smtClean="0"/>
                        <a:t>ریڈیو تھراپی</a:t>
                      </a:r>
                      <a:endParaRPr lang="en-GB" sz="1300" b="1" dirty="0" smtClean="0"/>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GB" sz="1300" b="0" i="0" u="none" strike="noStrike" kern="0" cap="none" spc="-1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a:t>
                      </a:r>
                      <a:r>
                        <a:rPr kumimoji="0" lang="ur-PK" sz="1300" b="0" i="0" u="none" strike="noStrike" kern="0" cap="none" spc="-1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ایک مریض کے فریکشن کی اوسط تعداد</a:t>
                      </a:r>
                      <a:r>
                        <a:rPr kumimoji="0" lang="en-GB" sz="1300" b="0" i="0" u="none" strike="noStrike" kern="0" cap="none" spc="0" normalizeH="0" baseline="0" noProof="0" dirty="0" smtClean="0">
                          <a:ln>
                            <a:noFill/>
                          </a:ln>
                          <a:solidFill>
                            <a:prstClr val="black"/>
                          </a:solidFill>
                          <a:effectLst/>
                          <a:uLnTx/>
                          <a:uFillTx/>
                          <a:latin typeface="+mn-lt"/>
                          <a:ea typeface="+mn-ea"/>
                          <a:cs typeface="+mn-cs"/>
                        </a:rPr>
                        <a:t> (20   -  </a:t>
                      </a:r>
                      <a:endParaRPr kumimoji="0" lang="en-GB" sz="1300" b="0" i="0" u="none" strike="noStrike" kern="0" cap="none" spc="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endParaRPr>
                    </a:p>
                  </a:txBody>
                  <a:tcPr/>
                </a:tc>
                <a:tc>
                  <a:txBody>
                    <a:bodyPr/>
                    <a:lstStyle/>
                    <a:p>
                      <a:r>
                        <a:rPr lang="ar-AE" sz="1300" b="0" i="0" dirty="0" smtClean="0">
                          <a:solidFill>
                            <a:schemeClr val="dk1"/>
                          </a:solidFill>
                          <a:effectLst/>
                          <a:latin typeface="+mn-lt"/>
                          <a:ea typeface="+mn-ea"/>
                          <a:cs typeface="+mn-cs"/>
                        </a:rPr>
                        <a:t>۳</a:t>
                      </a:r>
                      <a:endParaRPr lang="en-GB" sz="1300" b="0" dirty="0"/>
                    </a:p>
                  </a:txBody>
                  <a:tcPr/>
                </a:tc>
              </a:tr>
              <a:tr h="370840">
                <a:tc>
                  <a:txBody>
                    <a:bodyPr/>
                    <a:lstStyle/>
                    <a:p>
                      <a:pPr algn="r"/>
                      <a:r>
                        <a:rPr lang="en-GB" sz="1200" b="0" dirty="0" smtClean="0"/>
                        <a:t>100,000/-</a:t>
                      </a:r>
                      <a:endParaRPr lang="en-GB" sz="1200" b="0" dirty="0"/>
                    </a:p>
                  </a:txBody>
                  <a:tcPr/>
                </a:tc>
                <a:tc>
                  <a:txBody>
                    <a:bodyPr/>
                    <a:lstStyle/>
                    <a:p>
                      <a:pPr algn="r"/>
                      <a:r>
                        <a:rPr lang="ar-AE" sz="1300" b="1" dirty="0" smtClean="0"/>
                        <a:t>آپریشن</a:t>
                      </a:r>
                      <a:endParaRPr lang="ar-AE" sz="1300" b="1" dirty="0" smtClean="0"/>
                    </a:p>
                  </a:txBody>
                  <a:tcPr/>
                </a:tc>
                <a:tc>
                  <a:txBody>
                    <a:bodyPr/>
                    <a:lstStyle/>
                    <a:p>
                      <a:r>
                        <a:rPr lang="ar-AE" sz="1300" b="0" i="0" dirty="0" smtClean="0">
                          <a:solidFill>
                            <a:schemeClr val="dk1"/>
                          </a:solidFill>
                          <a:effectLst/>
                          <a:latin typeface="+mn-lt"/>
                          <a:ea typeface="+mn-ea"/>
                          <a:cs typeface="+mn-cs"/>
                        </a:rPr>
                        <a:t>۴</a:t>
                      </a:r>
                      <a:endParaRPr lang="en-GB" sz="1300" b="0" dirty="0"/>
                    </a:p>
                  </a:txBody>
                  <a:tcPr/>
                </a:tc>
              </a:tr>
              <a:tr h="370840">
                <a:tc>
                  <a:txBody>
                    <a:bodyPr/>
                    <a:lstStyle/>
                    <a:p>
                      <a:pPr algn="r"/>
                      <a:r>
                        <a:rPr lang="ar-AE" sz="1200" dirty="0" smtClean="0"/>
                        <a:t>فی مریض فی دن</a:t>
                      </a:r>
                      <a:r>
                        <a:rPr lang="en-GB" sz="1200" dirty="0" smtClean="0"/>
                        <a:t> 5,000/-</a:t>
                      </a:r>
                      <a:endParaRPr lang="en-GB" sz="1200" dirty="0"/>
                    </a:p>
                  </a:txBody>
                  <a:tcPr/>
                </a:tc>
                <a:tc>
                  <a:txBody>
                    <a:bodyPr/>
                    <a:lstStyle/>
                    <a:p>
                      <a:pPr algn="r"/>
                      <a:r>
                        <a:rPr lang="ar-AE" sz="1300" b="1" dirty="0" smtClean="0"/>
                        <a:t>ہاسپیس کیئر</a:t>
                      </a:r>
                    </a:p>
                  </a:txBody>
                  <a:tcPr/>
                </a:tc>
                <a:tc>
                  <a:txBody>
                    <a:bodyPr/>
                    <a:lstStyle/>
                    <a:p>
                      <a:r>
                        <a:rPr lang="ar-AE" sz="1300" b="0" i="0" dirty="0" smtClean="0">
                          <a:solidFill>
                            <a:schemeClr val="dk1"/>
                          </a:solidFill>
                          <a:effectLst/>
                          <a:latin typeface="+mn-lt"/>
                          <a:ea typeface="+mn-ea"/>
                          <a:cs typeface="+mn-cs"/>
                        </a:rPr>
                        <a:t>۵</a:t>
                      </a:r>
                      <a:endParaRPr lang="en-GB" sz="1300" b="0" dirty="0"/>
                    </a:p>
                  </a:txBody>
                  <a:tcPr/>
                </a:tc>
              </a:tr>
              <a:tr h="370840">
                <a:tc>
                  <a:txBody>
                    <a:bodyPr/>
                    <a:lstStyle/>
                    <a:p>
                      <a:pPr algn="r"/>
                      <a:r>
                        <a:rPr lang="en-GB" sz="1200" dirty="0" smtClean="0"/>
                        <a:t>5,000/-</a:t>
                      </a:r>
                      <a:endParaRPr lang="en-GB" sz="1200" dirty="0"/>
                    </a:p>
                  </a:txBody>
                  <a:tcPr/>
                </a:tc>
                <a:tc>
                  <a:txBody>
                    <a:bodyPr/>
                    <a:lstStyle/>
                    <a:p>
                      <a:pPr algn="r"/>
                      <a:r>
                        <a:rPr lang="ar-AE" sz="1300" b="1" dirty="0" smtClean="0"/>
                        <a:t>بائیوپسی</a:t>
                      </a:r>
                    </a:p>
                  </a:txBody>
                  <a:tcPr/>
                </a:tc>
                <a:tc>
                  <a:txBody>
                    <a:bodyPr/>
                    <a:lstStyle/>
                    <a:p>
                      <a:r>
                        <a:rPr lang="ar-AE" sz="1300" b="0" i="0" dirty="0" smtClean="0">
                          <a:solidFill>
                            <a:schemeClr val="dk1"/>
                          </a:solidFill>
                          <a:effectLst/>
                          <a:latin typeface="+mn-lt"/>
                          <a:ea typeface="+mn-ea"/>
                          <a:cs typeface="+mn-cs"/>
                        </a:rPr>
                        <a:t>۶</a:t>
                      </a:r>
                      <a:endParaRPr lang="en-GB" sz="1300" b="0" dirty="0"/>
                    </a:p>
                  </a:txBody>
                  <a:tcPr/>
                </a:tc>
              </a:tr>
              <a:tr h="370840">
                <a:tc>
                  <a:txBody>
                    <a:bodyPr/>
                    <a:lstStyle/>
                    <a:p>
                      <a:pPr algn="r"/>
                      <a:r>
                        <a:rPr lang="en-GB" sz="1200" dirty="0" smtClean="0"/>
                        <a:t>25,000/-</a:t>
                      </a:r>
                      <a:endParaRPr lang="en-GB" sz="1200" dirty="0"/>
                    </a:p>
                  </a:txBody>
                  <a:tcPr/>
                </a:tc>
                <a:tc>
                  <a:txBody>
                    <a:bodyPr/>
                    <a:lstStyle/>
                    <a:p>
                      <a:pPr algn="r"/>
                      <a:r>
                        <a:rPr lang="ar-AE" sz="1300" b="1" dirty="0" smtClean="0"/>
                        <a:t>ہسٹوپتھالوجی</a:t>
                      </a:r>
                    </a:p>
                  </a:txBody>
                  <a:tcPr/>
                </a:tc>
                <a:tc>
                  <a:txBody>
                    <a:bodyPr/>
                    <a:lstStyle/>
                    <a:p>
                      <a:r>
                        <a:rPr lang="ar-AE" sz="1300" b="0" i="0" dirty="0" smtClean="0">
                          <a:solidFill>
                            <a:schemeClr val="dk1"/>
                          </a:solidFill>
                          <a:effectLst/>
                          <a:latin typeface="+mn-lt"/>
                          <a:ea typeface="+mn-ea"/>
                          <a:cs typeface="+mn-cs"/>
                        </a:rPr>
                        <a:t>۷</a:t>
                      </a:r>
                      <a:endParaRPr lang="en-GB" sz="1300" b="0" dirty="0"/>
                    </a:p>
                  </a:txBody>
                  <a:tcPr/>
                </a:tc>
              </a:tr>
              <a:tr h="370840">
                <a:tc>
                  <a:txBody>
                    <a:bodyPr/>
                    <a:lstStyle/>
                    <a:p>
                      <a:pPr algn="r"/>
                      <a:r>
                        <a:rPr lang="en-GB" sz="1200" dirty="0" smtClean="0"/>
                        <a:t>2,500/-</a:t>
                      </a:r>
                      <a:endParaRPr lang="en-GB" sz="1200" dirty="0"/>
                    </a:p>
                  </a:txBody>
                  <a:tcPr/>
                </a:tc>
                <a:tc>
                  <a:txBody>
                    <a:bodyPr/>
                    <a:lstStyle/>
                    <a:p>
                      <a:pPr algn="r"/>
                      <a:r>
                        <a:rPr lang="ar-AE" sz="1300" b="1" dirty="0" smtClean="0"/>
                        <a:t>ڈائیگناسٹک پتھالوجی</a:t>
                      </a:r>
                    </a:p>
                  </a:txBody>
                  <a:tcPr/>
                </a:tc>
                <a:tc>
                  <a:txBody>
                    <a:bodyPr/>
                    <a:lstStyle/>
                    <a:p>
                      <a:r>
                        <a:rPr lang="ar-AE" sz="1300" b="0" i="0" dirty="0" smtClean="0">
                          <a:solidFill>
                            <a:schemeClr val="dk1"/>
                          </a:solidFill>
                          <a:effectLst/>
                          <a:latin typeface="+mn-lt"/>
                          <a:ea typeface="+mn-ea"/>
                          <a:cs typeface="+mn-cs"/>
                        </a:rPr>
                        <a:t>۸</a:t>
                      </a:r>
                      <a:endParaRPr lang="en-GB" sz="1300" b="0" dirty="0"/>
                    </a:p>
                  </a:txBody>
                  <a:tcPr/>
                </a:tc>
              </a:tr>
              <a:tr h="370840">
                <a:tc>
                  <a:txBody>
                    <a:bodyPr/>
                    <a:lstStyle/>
                    <a:p>
                      <a:pPr algn="r"/>
                      <a:r>
                        <a:rPr lang="ar-AE" sz="1200" dirty="0" smtClean="0"/>
                        <a:t>ایم آرآئی (-/24,000 کنٹراسٹ) | سی ٹی سکین (-/14,000چھاتی)اور (-/20,000پیٹ) |</a:t>
                      </a:r>
                    </a:p>
                    <a:p>
                      <a:pPr algn="r"/>
                      <a:r>
                        <a:rPr lang="ar-AE" sz="1200" dirty="0" smtClean="0"/>
                        <a:t>میموگرافی (-/7,000) | ایکس رے (-/1,500) | الٹراساءونڈ(-/4,000) |</a:t>
                      </a:r>
                      <a:r>
                        <a:rPr lang="en-GB" sz="1200" dirty="0" smtClean="0"/>
                        <a:t> </a:t>
                      </a:r>
                    </a:p>
                    <a:p>
                      <a:pPr algn="r"/>
                      <a:endParaRPr lang="en-GB" sz="1200" dirty="0" smtClean="0"/>
                    </a:p>
                  </a:txBody>
                  <a:tcPr/>
                </a:tc>
                <a:tc>
                  <a:txBody>
                    <a:bodyPr/>
                    <a:lstStyle/>
                    <a:p>
                      <a:pPr algn="r"/>
                      <a:r>
                        <a:rPr lang="ar-AE" sz="1300" b="1" dirty="0" smtClean="0"/>
                        <a:t>ایڈوانسڈ ڈائیگناسٹک ریڈیالوجی</a:t>
                      </a:r>
                    </a:p>
                  </a:txBody>
                  <a:tcPr/>
                </a:tc>
                <a:tc>
                  <a:txBody>
                    <a:bodyPr/>
                    <a:lstStyle/>
                    <a:p>
                      <a:r>
                        <a:rPr lang="ar-AE" sz="1300" b="0" i="0" dirty="0" smtClean="0">
                          <a:solidFill>
                            <a:schemeClr val="dk1"/>
                          </a:solidFill>
                          <a:effectLst/>
                          <a:latin typeface="+mn-lt"/>
                          <a:ea typeface="+mn-ea"/>
                          <a:cs typeface="+mn-cs"/>
                        </a:rPr>
                        <a:t>۹</a:t>
                      </a:r>
                      <a:endParaRPr lang="en-GB" sz="1300" b="0" dirty="0"/>
                    </a:p>
                  </a:txBody>
                  <a:tcPr/>
                </a:tc>
              </a:tr>
            </a:tbl>
          </a:graphicData>
        </a:graphic>
      </p:graphicFrame>
      <p:sp>
        <p:nvSpPr>
          <p:cNvPr id="12" name="object 6"/>
          <p:cNvSpPr/>
          <p:nvPr/>
        </p:nvSpPr>
        <p:spPr>
          <a:xfrm>
            <a:off x="76200" y="6400800"/>
            <a:ext cx="868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pic>
        <p:nvPicPr>
          <p:cNvPr id="9" name="Picture 8"/>
          <p:cNvPicPr>
            <a:picLocks noChangeAspect="1"/>
          </p:cNvPicPr>
          <p:nvPr/>
        </p:nvPicPr>
        <p:blipFill rotWithShape="1">
          <a:blip r:embed="rId3"/>
          <a:srcRect r="10388"/>
          <a:stretch/>
        </p:blipFill>
        <p:spPr>
          <a:xfrm>
            <a:off x="83127" y="262609"/>
            <a:ext cx="1971982" cy="1390844"/>
          </a:xfrm>
          <a:prstGeom prst="rect">
            <a:avLst/>
          </a:prstGeom>
        </p:spPr>
      </p:pic>
      <p:sp>
        <p:nvSpPr>
          <p:cNvPr id="10" name="TextBox 9"/>
          <p:cNvSpPr txBox="1"/>
          <p:nvPr/>
        </p:nvSpPr>
        <p:spPr>
          <a:xfrm>
            <a:off x="4048609" y="355135"/>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4" name="object 6"/>
          <p:cNvSpPr/>
          <p:nvPr/>
        </p:nvSpPr>
        <p:spPr>
          <a:xfrm>
            <a:off x="3851564" y="1539638"/>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extLst>
      <p:ext uri="{BB962C8B-B14F-4D97-AF65-F5344CB8AC3E}">
        <p14:creationId xmlns:p14="http://schemas.microsoft.com/office/powerpoint/2010/main" val="2398336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778536415"/>
              </p:ext>
            </p:extLst>
          </p:nvPr>
        </p:nvGraphicFramePr>
        <p:xfrm>
          <a:off x="746531" y="4724400"/>
          <a:ext cx="7702144" cy="1477645"/>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آئٹم</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smtClean="0">
                          <a:latin typeface="Jameel Noori Nastaleeq" panose="02000503000000000004" pitchFamily="2" charset="-78"/>
                          <a:cs typeface="Jameel Noori Nastaleeq" panose="02000503000000000004" pitchFamily="2" charset="-78"/>
                        </a:rPr>
                        <a:t>علاج</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کیموتھراپی سیشن</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 </a:t>
                      </a:r>
                      <a:r>
                        <a:rPr lang="en-US" sz="1800" dirty="0">
                          <a:latin typeface="Jameel Noori Nastaleeq" panose="02000503000000000004" pitchFamily="2" charset="-78"/>
                          <a:cs typeface="Jameel Noori Nastaleeq" panose="02000503000000000004" pitchFamily="2" charset="-78"/>
                        </a:rPr>
                        <a:t>)</a:t>
                      </a:r>
                      <a:r>
                        <a:rPr lang="ur-PK" sz="1800" dirty="0">
                          <a:latin typeface="Jameel Noori Nastaleeq" panose="02000503000000000004" pitchFamily="2" charset="-78"/>
                          <a:cs typeface="Jameel Noori Nastaleeq" panose="02000503000000000004" pitchFamily="2" charset="-78"/>
                        </a:rPr>
                        <a:t>پاکستانی روپے</a:t>
                      </a:r>
                      <a:r>
                        <a:rPr lang="en-US" sz="1800" dirty="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rtl="1">
                        <a:lnSpc>
                          <a:spcPct val="130000"/>
                        </a:lnSpc>
                        <a:spcBef>
                          <a:spcPts val="250"/>
                        </a:spcBef>
                      </a:pPr>
                      <a:r>
                        <a:rPr sz="1800" spc="-10" dirty="0">
                          <a:latin typeface="Calibri" panose="020F0502020204030204" pitchFamily="34" charset="0"/>
                          <a:cs typeface="Calibri" panose="020F0502020204030204" pitchFamily="34" charset="0"/>
                        </a:rPr>
                        <a:t>25,000</a:t>
                      </a:r>
                      <a:r>
                        <a:rPr sz="1800" spc="-10" dirty="0">
                          <a:latin typeface="Jameel Noori Nastaleeq" panose="02000503000000000004" pitchFamily="2" charset="-78"/>
                          <a:cs typeface="Jameel Noori Nastaleeq" panose="02000503000000000004" pitchFamily="2" charset="-78"/>
                        </a:rPr>
                        <a:t>/-</a:t>
                      </a:r>
                      <a:r>
                        <a:rPr lang="ur-PK" sz="1800" spc="-10" dirty="0">
                          <a:latin typeface="Jameel Noori Nastaleeq" panose="02000503000000000004" pitchFamily="2" charset="-78"/>
                          <a:cs typeface="Jameel Noori Nastaleeq" panose="02000503000000000004" pitchFamily="2" charset="-78"/>
                        </a:rPr>
                        <a:t> فی سیشن</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r h="370205">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ایک مریض کے سیشنز کی اوسط تعداد</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rtl="1">
                        <a:lnSpc>
                          <a:spcPct val="130000"/>
                        </a:lnSpc>
                        <a:spcBef>
                          <a:spcPts val="250"/>
                        </a:spcBef>
                      </a:pPr>
                      <a:r>
                        <a:rPr sz="1800" spc="-25" dirty="0">
                          <a:latin typeface="Calibri" panose="020F0502020204030204" pitchFamily="34" charset="0"/>
                          <a:cs typeface="Calibri" panose="020F0502020204030204" pitchFamily="34" charset="0"/>
                        </a:rPr>
                        <a:t>16</a:t>
                      </a:r>
                      <a:endParaRPr sz="1800" dirty="0">
                        <a:latin typeface="Calibri" panose="020F0502020204030204" pitchFamily="34" charset="0"/>
                        <a:cs typeface="Calibri" panose="020F0502020204030204" pitchFamily="34" charset="0"/>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3"/>
                  </a:ext>
                </a:extLst>
              </a:tr>
            </a:tbl>
          </a:graphicData>
        </a:graphic>
      </p:graphicFrame>
      <p:sp>
        <p:nvSpPr>
          <p:cNvPr id="5" name="object 5"/>
          <p:cNvSpPr txBox="1"/>
          <p:nvPr/>
        </p:nvSpPr>
        <p:spPr>
          <a:xfrm>
            <a:off x="4191000" y="2616964"/>
            <a:ext cx="4267200" cy="1933350"/>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کیموتھراپی،کینسر کے علاج کا ایک طریقہ ہے جس میں ادویات کا استعمال کرتے ہوئے کینسر کے خلیوں کو ختم کیا جاتا ہے۔ کیموتھراپی کے لئے کئی مختلف اقسام کی ادویات استعمال کی جاتی ہیں، لیکن ان سب کے کام کرنے کا طریقہ ایک ہی ہے۔ یہ کینسر کے خلیوں کی مزید پیداوار روکتی ہیں جس سے جسم میں ان کی افزائش اور پھیلاؤ کی روک تھام ہوتی ہے۔</a:t>
            </a:r>
            <a:r>
              <a:rPr sz="1600" spc="-20" dirty="0">
                <a:latin typeface="Jameel Noori Nastaleeq" panose="02000503000000000004" pitchFamily="2" charset="-78"/>
                <a:cs typeface="Jameel Noori Nastaleeq" panose="02000503000000000004" pitchFamily="2" charset="-78"/>
              </a:rPr>
              <a:t>.</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sp>
        <p:nvSpPr>
          <p:cNvPr id="10" name="TextBox 9"/>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1" name="TextBox 10"/>
          <p:cNvSpPr txBox="1"/>
          <p:nvPr/>
        </p:nvSpPr>
        <p:spPr>
          <a:xfrm>
            <a:off x="4085748" y="2048706"/>
            <a:ext cx="4369173" cy="400110"/>
          </a:xfrm>
          <a:prstGeom prst="rect">
            <a:avLst/>
          </a:prstGeom>
          <a:noFill/>
        </p:spPr>
        <p:txBody>
          <a:bodyPr wrap="square" rtlCol="0">
            <a:spAutoFit/>
          </a:bodyPr>
          <a:lstStyle/>
          <a:p>
            <a:pPr algn="r"/>
            <a:r>
              <a:rPr lang="ar-AE" sz="2000" b="1" dirty="0" smtClean="0">
                <a:solidFill>
                  <a:srgbClr val="FF33CC"/>
                </a:solidFill>
              </a:rPr>
              <a:t>کیموتھراپی</a:t>
            </a:r>
            <a:endParaRPr lang="en-GB" sz="2000" b="1" dirty="0" smtClean="0">
              <a:solidFill>
                <a:srgbClr val="FF33CC"/>
              </a:solidFill>
            </a:endParaRPr>
          </a:p>
        </p:txBody>
      </p:sp>
      <p:sp>
        <p:nvSpPr>
          <p:cNvPr id="16"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pic>
        <p:nvPicPr>
          <p:cNvPr id="18" name="Picture 17" descr="https://d3nn873nee648n.cloudfront.net/900x600/19813/1-SM96587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6787"/>
          <a:stretch/>
        </p:blipFill>
        <p:spPr bwMode="auto">
          <a:xfrm>
            <a:off x="746531" y="2220038"/>
            <a:ext cx="3207702" cy="2294177"/>
          </a:xfrm>
          <a:prstGeom prst="rect">
            <a:avLst/>
          </a:prstGeom>
          <a:noFill/>
          <a:extLst>
            <a:ext uri="{909E8E84-426E-40DD-AFC4-6F175D3DCCD1}">
              <a14:hiddenFill xmlns:a14="http://schemas.microsoft.com/office/drawing/2010/main">
                <a:solidFill>
                  <a:srgbClr val="FFFFFF"/>
                </a:solidFill>
              </a14:hiddenFill>
            </a:ext>
          </a:extLst>
        </p:spPr>
      </p:pic>
      <p:sp>
        <p:nvSpPr>
          <p:cNvPr id="20" name="object 6"/>
          <p:cNvSpPr/>
          <p:nvPr/>
        </p:nvSpPr>
        <p:spPr>
          <a:xfrm>
            <a:off x="3578121" y="1862558"/>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extLst>
      <p:ext uri="{BB962C8B-B14F-4D97-AF65-F5344CB8AC3E}">
        <p14:creationId xmlns:p14="http://schemas.microsoft.com/office/powerpoint/2010/main" val="3631082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2925891426"/>
              </p:ext>
            </p:extLst>
          </p:nvPr>
        </p:nvGraphicFramePr>
        <p:xfrm>
          <a:off x="746531" y="4724400"/>
          <a:ext cx="7702144" cy="1477645"/>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علاج</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ٹارگٹڈ تھراپی سیشن</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 </a:t>
                      </a:r>
                      <a:r>
                        <a:rPr lang="en-US" sz="1800" dirty="0" smtClean="0">
                          <a:latin typeface="Jameel Noori Nastaleeq" panose="02000503000000000004" pitchFamily="2" charset="-78"/>
                          <a:cs typeface="Jameel Noori Nastaleeq" panose="02000503000000000004" pitchFamily="2" charset="-78"/>
                        </a:rPr>
                        <a:t>)</a:t>
                      </a:r>
                      <a:r>
                        <a:rPr lang="ur-PK" sz="1800" dirty="0" smtClean="0">
                          <a:latin typeface="Jameel Noori Nastaleeq" panose="02000503000000000004" pitchFamily="2" charset="-78"/>
                          <a:cs typeface="Jameel Noori Nastaleeq" panose="02000503000000000004" pitchFamily="2" charset="-78"/>
                        </a:rPr>
                        <a:t>پاکستانی روپے</a:t>
                      </a:r>
                      <a:r>
                        <a:rPr lang="en-US" sz="1800" dirty="0" smtClean="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rtl="1">
                        <a:lnSpc>
                          <a:spcPct val="130000"/>
                        </a:lnSpc>
                        <a:spcBef>
                          <a:spcPts val="250"/>
                        </a:spcBef>
                      </a:pPr>
                      <a:r>
                        <a:rPr lang="en-US" sz="1800" spc="-10" dirty="0">
                          <a:latin typeface="Calibri" panose="020F0502020204030204" pitchFamily="34" charset="0"/>
                          <a:cs typeface="Calibri" panose="020F0502020204030204" pitchFamily="34" charset="0"/>
                        </a:rPr>
                        <a:t>55</a:t>
                      </a:r>
                      <a:r>
                        <a:rPr sz="1800" spc="-10" dirty="0">
                          <a:latin typeface="Calibri" panose="020F0502020204030204" pitchFamily="34" charset="0"/>
                          <a:cs typeface="Calibri" panose="020F0502020204030204" pitchFamily="34" charset="0"/>
                        </a:rPr>
                        <a:t>,000</a:t>
                      </a:r>
                      <a:r>
                        <a:rPr sz="1800" spc="-10" dirty="0">
                          <a:latin typeface="Jameel Noori Nastaleeq" panose="02000503000000000004" pitchFamily="2" charset="-78"/>
                          <a:cs typeface="Jameel Noori Nastaleeq" panose="02000503000000000004" pitchFamily="2" charset="-78"/>
                        </a:rPr>
                        <a:t>/-</a:t>
                      </a:r>
                      <a:r>
                        <a:rPr lang="ur-PK" sz="1800" spc="-10" dirty="0">
                          <a:latin typeface="Jameel Noori Nastaleeq" panose="02000503000000000004" pitchFamily="2" charset="-78"/>
                          <a:cs typeface="Jameel Noori Nastaleeq" panose="02000503000000000004" pitchFamily="2" charset="-78"/>
                        </a:rPr>
                        <a:t> فی سیشن</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r h="370205">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ایک مریض کے سیشنز کی اوسط تعداد</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rtl="1">
                        <a:lnSpc>
                          <a:spcPct val="130000"/>
                        </a:lnSpc>
                        <a:spcBef>
                          <a:spcPts val="250"/>
                        </a:spcBef>
                      </a:pPr>
                      <a:r>
                        <a:rPr lang="ur-PK" sz="1800" spc="-25" dirty="0">
                          <a:latin typeface="Calibri" panose="020F0502020204030204" pitchFamily="34" charset="0"/>
                          <a:cs typeface="Calibri" panose="020F0502020204030204" pitchFamily="34" charset="0"/>
                        </a:rPr>
                        <a:t>12</a:t>
                      </a:r>
                      <a:endParaRPr sz="1800" dirty="0">
                        <a:latin typeface="Calibri" panose="020F0502020204030204" pitchFamily="34" charset="0"/>
                        <a:cs typeface="Calibri" panose="020F0502020204030204" pitchFamily="34" charset="0"/>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3"/>
                  </a:ext>
                </a:extLst>
              </a:tr>
            </a:tbl>
          </a:graphicData>
        </a:graphic>
      </p:graphicFrame>
      <p:sp>
        <p:nvSpPr>
          <p:cNvPr id="5" name="object 5"/>
          <p:cNvSpPr txBox="1"/>
          <p:nvPr/>
        </p:nvSpPr>
        <p:spPr>
          <a:xfrm>
            <a:off x="3740530" y="2394763"/>
            <a:ext cx="4717670" cy="2253437"/>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ٹارگٹڈ تھراپی، کینسر کے علاج کی ایک قسم ہے جس میں ان پروٹین کو ہدف بنایا جاتا ہے جو کینسر کے خلیوں کی افزائش، تقسیم اور پھیلاؤ کو کنٹرول کرتے ہیں۔ اسے پریسیژن میڈیسن کی بنیاد قرار دیا جاتا ہے۔ جیسے جیسے ڈی این اے میں آنے والی تبدیلیوں اور کینسر کا باعث بننے والے پروٹین کے بارے میں ریسرچرز کی معلومات بڑھ رہی ہیں، ان پروٹین کو ہدف بنانے والے علاج کے طریقوں کی تیاری کی صلاحیتوں میں بہتری آ رہی ہے۔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8" name="object 7">
            <a:extLst>
              <a:ext uri="{FF2B5EF4-FFF2-40B4-BE49-F238E27FC236}">
                <a16:creationId xmlns:a16="http://schemas.microsoft.com/office/drawing/2014/main" xmlns="" id="{7D291B59-540F-EB09-019F-A42EB8160966}"/>
              </a:ext>
            </a:extLst>
          </p:cNvPr>
          <p:cNvPicPr/>
          <p:nvPr/>
        </p:nvPicPr>
        <p:blipFill rotWithShape="1">
          <a:blip r:embed="rId4" cstate="print"/>
          <a:srcRect b="4054"/>
          <a:stretch/>
        </p:blipFill>
        <p:spPr>
          <a:xfrm>
            <a:off x="771525" y="2083346"/>
            <a:ext cx="2819400" cy="2412454"/>
          </a:xfrm>
          <a:prstGeom prst="rect">
            <a:avLst/>
          </a:prstGeom>
        </p:spPr>
      </p:pic>
      <p:sp>
        <p:nvSpPr>
          <p:cNvPr id="11" name="TextBox 10"/>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sz="2400" b="1" dirty="0" smtClean="0"/>
          </a:p>
          <a:p>
            <a:pPr algn="r"/>
            <a:endParaRPr lang="en-GB" i="1" dirty="0" smtClean="0"/>
          </a:p>
          <a:p>
            <a:pPr algn="r"/>
            <a:r>
              <a:rPr lang="ar-AE" i="1" dirty="0" smtClean="0"/>
              <a:t>کوئی بھی عطیہ بڑا یا چھوٹا نہیں ہوتا۔</a:t>
            </a:r>
            <a:endParaRPr lang="en-GB" i="1" dirty="0"/>
          </a:p>
        </p:txBody>
      </p:sp>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7" name="TextBox 16"/>
          <p:cNvSpPr txBox="1"/>
          <p:nvPr/>
        </p:nvSpPr>
        <p:spPr>
          <a:xfrm>
            <a:off x="4085748" y="2048706"/>
            <a:ext cx="4369173" cy="400110"/>
          </a:xfrm>
          <a:prstGeom prst="rect">
            <a:avLst/>
          </a:prstGeom>
          <a:noFill/>
        </p:spPr>
        <p:txBody>
          <a:bodyPr wrap="square" rtlCol="0">
            <a:spAutoFit/>
          </a:bodyPr>
          <a:lstStyle/>
          <a:p>
            <a:pPr algn="r"/>
            <a:r>
              <a:rPr lang="ar-AE" sz="2000" b="1" dirty="0" smtClean="0">
                <a:solidFill>
                  <a:srgbClr val="FF33CC"/>
                </a:solidFill>
              </a:rPr>
              <a:t>ٹارگٹڈ تھراپی</a:t>
            </a:r>
          </a:p>
        </p:txBody>
      </p:sp>
      <p:sp>
        <p:nvSpPr>
          <p:cNvPr id="18"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extLst>
      <p:ext uri="{BB962C8B-B14F-4D97-AF65-F5344CB8AC3E}">
        <p14:creationId xmlns:p14="http://schemas.microsoft.com/office/powerpoint/2010/main" val="1625280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1439569188"/>
              </p:ext>
            </p:extLst>
          </p:nvPr>
        </p:nvGraphicFramePr>
        <p:xfrm>
          <a:off x="746531" y="4724400"/>
          <a:ext cx="7702144" cy="1477645"/>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علاج</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ریڈیوتھراپی فریکشن</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 </a:t>
                      </a:r>
                      <a:r>
                        <a:rPr lang="en-US" sz="1800" dirty="0">
                          <a:latin typeface="Jameel Noori Nastaleeq" panose="02000503000000000004" pitchFamily="2" charset="-78"/>
                          <a:cs typeface="Jameel Noori Nastaleeq" panose="02000503000000000004" pitchFamily="2" charset="-78"/>
                        </a:rPr>
                        <a:t>)</a:t>
                      </a:r>
                      <a:r>
                        <a:rPr lang="ur-PK" sz="1800" dirty="0">
                          <a:latin typeface="Jameel Noori Nastaleeq" panose="02000503000000000004" pitchFamily="2" charset="-78"/>
                          <a:cs typeface="Jameel Noori Nastaleeq" panose="02000503000000000004" pitchFamily="2" charset="-78"/>
                        </a:rPr>
                        <a:t>پاکستانی روپے</a:t>
                      </a:r>
                      <a:r>
                        <a:rPr lang="en-US" sz="1800" dirty="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0" marR="0" indent="0" algn="ctr" defTabSz="914400" rtl="1" eaLnBrk="1" fontAlgn="auto" latinLnBrk="0" hangingPunct="1">
                        <a:lnSpc>
                          <a:spcPct val="130000"/>
                        </a:lnSpc>
                        <a:spcBef>
                          <a:spcPts val="250"/>
                        </a:spcBef>
                        <a:spcAft>
                          <a:spcPts val="0"/>
                        </a:spcAft>
                        <a:buClrTx/>
                        <a:buSzTx/>
                        <a:buFontTx/>
                        <a:buNone/>
                        <a:tabLst/>
                        <a:defRPr/>
                      </a:pPr>
                      <a:r>
                        <a:rPr lang="en-US" sz="1800" spc="-10" dirty="0">
                          <a:latin typeface="Calibri" panose="020F0502020204030204" pitchFamily="34" charset="0"/>
                          <a:cs typeface="Calibri" panose="020F0502020204030204" pitchFamily="34" charset="0"/>
                        </a:rPr>
                        <a:t>3,500</a:t>
                      </a:r>
                      <a:r>
                        <a:rPr lang="en-US" sz="1800" spc="-10" dirty="0">
                          <a:latin typeface="Jameel Noori Nastaleeq" panose="02000503000000000004" pitchFamily="2" charset="-78"/>
                          <a:cs typeface="Jameel Noori Nastaleeq" panose="02000503000000000004" pitchFamily="2" charset="-78"/>
                        </a:rPr>
                        <a:t>/-</a:t>
                      </a:r>
                      <a:r>
                        <a:rPr lang="ur-PK" sz="1800" spc="-10" dirty="0">
                          <a:latin typeface="Jameel Noori Nastaleeq" panose="02000503000000000004" pitchFamily="2" charset="-78"/>
                          <a:cs typeface="Jameel Noori Nastaleeq" panose="02000503000000000004" pitchFamily="2" charset="-78"/>
                        </a:rPr>
                        <a:t> فی </a:t>
                      </a:r>
                      <a:r>
                        <a:rPr lang="ur-PK" sz="1800" spc="-10" dirty="0" smtClean="0">
                          <a:latin typeface="Jameel Noori Nastaleeq" panose="02000503000000000004" pitchFamily="2" charset="-78"/>
                          <a:cs typeface="Jameel Noori Nastaleeq" panose="02000503000000000004" pitchFamily="2" charset="-78"/>
                        </a:rPr>
                        <a:t>فریکشن</a:t>
                      </a:r>
                      <a:endParaRPr lang="en-GB" sz="1800" dirty="0" smtClean="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r h="370205">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ایک مریض کی اوسط فریکشنز</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rtl="1">
                        <a:lnSpc>
                          <a:spcPct val="130000"/>
                        </a:lnSpc>
                        <a:spcBef>
                          <a:spcPts val="250"/>
                        </a:spcBef>
                      </a:pPr>
                      <a:r>
                        <a:rPr lang="ur-PK" sz="1800" spc="-25" dirty="0">
                          <a:latin typeface="Calibri" panose="020F0502020204030204" pitchFamily="34" charset="0"/>
                          <a:cs typeface="Calibri" panose="020F0502020204030204" pitchFamily="34" charset="0"/>
                        </a:rPr>
                        <a:t>20</a:t>
                      </a:r>
                      <a:endParaRPr sz="1800" dirty="0">
                        <a:latin typeface="Calibri" panose="020F0502020204030204" pitchFamily="34" charset="0"/>
                        <a:cs typeface="Calibri" panose="020F0502020204030204" pitchFamily="34" charset="0"/>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3"/>
                  </a:ext>
                </a:extLst>
              </a:tr>
            </a:tbl>
          </a:graphicData>
        </a:graphic>
      </p:graphicFrame>
      <p:sp>
        <p:nvSpPr>
          <p:cNvPr id="5" name="object 5"/>
          <p:cNvSpPr txBox="1"/>
          <p:nvPr/>
        </p:nvSpPr>
        <p:spPr>
          <a:xfrm>
            <a:off x="4178707" y="2604994"/>
            <a:ext cx="4279493" cy="1293175"/>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ریڈیو تھراپی </a:t>
            </a:r>
            <a:r>
              <a:rPr lang="en-US" sz="1600" dirty="0">
                <a:latin typeface="Jameel Noori Nastaleeq" panose="02000503000000000004" pitchFamily="2" charset="-78"/>
                <a:cs typeface="Jameel Noori Nastaleeq" panose="02000503000000000004" pitchFamily="2" charset="-78"/>
              </a:rPr>
              <a:t>)</a:t>
            </a:r>
            <a:r>
              <a:rPr lang="ur-PK" sz="1600" dirty="0">
                <a:latin typeface="Jameel Noori Nastaleeq" panose="02000503000000000004" pitchFamily="2" charset="-78"/>
                <a:cs typeface="Jameel Noori Nastaleeq" panose="02000503000000000004" pitchFamily="2" charset="-78"/>
              </a:rPr>
              <a:t>جسے ریڈی ایشن تھراپی کا نام بھی دیا جاتا </a:t>
            </a:r>
            <a:r>
              <a:rPr lang="ur-PK" sz="1600" dirty="0" smtClean="0">
                <a:latin typeface="Jameel Noori Nastaleeq" panose="02000503000000000004" pitchFamily="2" charset="-78"/>
                <a:cs typeface="Jameel Noori Nastaleeq" panose="02000503000000000004" pitchFamily="2" charset="-78"/>
              </a:rPr>
              <a:t>ہے</a:t>
            </a:r>
            <a:r>
              <a:rPr lang="en-US" sz="1600" dirty="0" smtClean="0">
                <a:latin typeface="Jameel Noori Nastaleeq" panose="02000503000000000004" pitchFamily="2" charset="-78"/>
                <a:cs typeface="Jameel Noori Nastaleeq" panose="02000503000000000004" pitchFamily="2" charset="-78"/>
              </a:rPr>
              <a:t>( </a:t>
            </a:r>
            <a:r>
              <a:rPr lang="ur-PK" sz="1600" dirty="0" smtClean="0">
                <a:latin typeface="Jameel Noori Nastaleeq" panose="02000503000000000004" pitchFamily="2" charset="-78"/>
                <a:cs typeface="Jameel Noori Nastaleeq" panose="02000503000000000004" pitchFamily="2" charset="-78"/>
              </a:rPr>
              <a:t>کینسر </a:t>
            </a:r>
            <a:r>
              <a:rPr lang="ur-PK" sz="1600" dirty="0">
                <a:latin typeface="Jameel Noori Nastaleeq" panose="02000503000000000004" pitchFamily="2" charset="-78"/>
                <a:cs typeface="Jameel Noori Nastaleeq" panose="02000503000000000004" pitchFamily="2" charset="-78"/>
              </a:rPr>
              <a:t>کے علاج کا ایک طریقہ ہے جس میں بھاری مقدار میں ریڈی ایشن کے ذریعے کینسر کے خلیوں کو ختم کیا جاتا ہے اور ٹیومر کو کم کیا جاتا ہے۔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4" name="Picture 2" descr="When can women with early-stage breast cancer skip radiation? – Harvard  Gazette">
            <a:extLst>
              <a:ext uri="{FF2B5EF4-FFF2-40B4-BE49-F238E27FC236}">
                <a16:creationId xmlns:a16="http://schemas.microsoft.com/office/drawing/2014/main" xmlns="" id="{6431EC2E-50DA-C4A7-33ED-F0EF96FDF57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90"/>
          <a:stretch/>
        </p:blipFill>
        <p:spPr bwMode="auto">
          <a:xfrm>
            <a:off x="762000" y="2292718"/>
            <a:ext cx="3190875" cy="227002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9"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20"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21" name="TextBox 20"/>
          <p:cNvSpPr txBox="1"/>
          <p:nvPr/>
        </p:nvSpPr>
        <p:spPr>
          <a:xfrm>
            <a:off x="4085748" y="2048706"/>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ریڈیو تھراپی</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1014192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sp>
        <p:nvSpPr>
          <p:cNvPr id="11" name="TextBox 10"/>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graphicFrame>
        <p:nvGraphicFramePr>
          <p:cNvPr id="2" name="object 2"/>
          <p:cNvGraphicFramePr>
            <a:graphicFrameLocks noGrp="1"/>
          </p:cNvGraphicFramePr>
          <p:nvPr>
            <p:extLst>
              <p:ext uri="{D42A27DB-BD31-4B8C-83A1-F6EECF244321}">
                <p14:modId xmlns:p14="http://schemas.microsoft.com/office/powerpoint/2010/main" val="788060518"/>
              </p:ext>
            </p:extLst>
          </p:nvPr>
        </p:nvGraphicFramePr>
        <p:xfrm>
          <a:off x="746531" y="5029200"/>
          <a:ext cx="7702144" cy="1482535"/>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علاج</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smtClean="0">
                          <a:latin typeface="Jameel Noori Nastaleeq" panose="02000503000000000004" pitchFamily="2" charset="-78"/>
                          <a:cs typeface="Jameel Noori Nastaleeq" panose="02000503000000000004" pitchFamily="2" charset="-78"/>
                        </a:rPr>
                        <a:t>آپریشن</a:t>
                      </a:r>
                      <a:endParaRPr lang="ur-PK" sz="1800" spc="-1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a:t>
                      </a:r>
                      <a:r>
                        <a:rPr lang="en-GB" sz="1800" dirty="0" smtClean="0">
                          <a:latin typeface="Jameel Noori Nastaleeq" panose="02000503000000000004" pitchFamily="2" charset="-78"/>
                          <a:cs typeface="Jameel Noori Nastaleeq" panose="02000503000000000004" pitchFamily="2" charset="-78"/>
                        </a:rPr>
                        <a:t> </a:t>
                      </a:r>
                      <a:r>
                        <a:rPr lang="en-US" sz="1800" dirty="0" smtClean="0">
                          <a:latin typeface="Jameel Noori Nastaleeq" panose="02000503000000000004" pitchFamily="2" charset="-78"/>
                          <a:cs typeface="Jameel Noori Nastaleeq" panose="02000503000000000004" pitchFamily="2" charset="-78"/>
                        </a:rPr>
                        <a:t>)</a:t>
                      </a:r>
                      <a:r>
                        <a:rPr lang="ur-PK" sz="1800" dirty="0">
                          <a:latin typeface="Jameel Noori Nastaleeq" panose="02000503000000000004" pitchFamily="2" charset="-78"/>
                          <a:cs typeface="Jameel Noori Nastaleeq" panose="02000503000000000004" pitchFamily="2" charset="-78"/>
                        </a:rPr>
                        <a:t>پاکستانی روپے</a:t>
                      </a:r>
                      <a:r>
                        <a:rPr lang="en-US" sz="1800" dirty="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0" marR="0" indent="0" algn="ctr" defTabSz="914400" rtl="1" eaLnBrk="1" fontAlgn="auto" latinLnBrk="0" hangingPunct="1">
                        <a:lnSpc>
                          <a:spcPct val="130000"/>
                        </a:lnSpc>
                        <a:spcBef>
                          <a:spcPts val="250"/>
                        </a:spcBef>
                        <a:spcAft>
                          <a:spcPts val="0"/>
                        </a:spcAft>
                        <a:buClrTx/>
                        <a:buSzTx/>
                        <a:buFontTx/>
                        <a:buNone/>
                        <a:tabLst/>
                        <a:defRPr/>
                      </a:pPr>
                      <a:r>
                        <a:rPr lang="en-US" sz="1800" spc="-10" dirty="0" smtClean="0">
                          <a:latin typeface="Calibri" panose="020F0502020204030204" pitchFamily="34" charset="0"/>
                          <a:cs typeface="Calibri" panose="020F0502020204030204" pitchFamily="34" charset="0"/>
                        </a:rPr>
                        <a:t>100,000</a:t>
                      </a:r>
                      <a:r>
                        <a:rPr lang="en-US" sz="1800" spc="-10" dirty="0" smtClean="0">
                          <a:latin typeface="Jameel Noori Nastaleeq" panose="02000503000000000004" pitchFamily="2" charset="-78"/>
                          <a:cs typeface="Jameel Noori Nastaleeq" panose="02000503000000000004" pitchFamily="2" charset="-78"/>
                        </a:rPr>
                        <a:t>/-</a:t>
                      </a:r>
                      <a:r>
                        <a:rPr lang="ur-PK" sz="1800" spc="-10" dirty="0" smtClean="0">
                          <a:latin typeface="Jameel Noori Nastaleeq" panose="02000503000000000004" pitchFamily="2" charset="-78"/>
                          <a:cs typeface="Jameel Noori Nastaleeq" panose="02000503000000000004" pitchFamily="2" charset="-78"/>
                        </a:rPr>
                        <a:t> فی </a:t>
                      </a:r>
                      <a:r>
                        <a:rPr lang="ur-PK" sz="1800" spc="-10" dirty="0" smtClean="0">
                          <a:latin typeface="Jameel Noori Nastaleeq" panose="02000503000000000004" pitchFamily="2" charset="-78"/>
                          <a:cs typeface="Jameel Noori Nastaleeq" panose="02000503000000000004" pitchFamily="2" charset="-78"/>
                        </a:rPr>
                        <a:t>آپریشن</a:t>
                      </a:r>
                    </a:p>
                    <a:p>
                      <a:pPr marL="0" marR="0" indent="0" algn="ctr" defTabSz="914400" rtl="1" eaLnBrk="1" fontAlgn="auto" latinLnBrk="0" hangingPunct="1">
                        <a:lnSpc>
                          <a:spcPct val="130000"/>
                        </a:lnSpc>
                        <a:spcBef>
                          <a:spcPts val="250"/>
                        </a:spcBef>
                        <a:spcAft>
                          <a:spcPts val="0"/>
                        </a:spcAft>
                        <a:buClrTx/>
                        <a:buSzTx/>
                        <a:buFontTx/>
                        <a:buNone/>
                        <a:tabLst/>
                        <a:defRPr/>
                      </a:pPr>
                      <a:endParaRPr lang="ur-PK" sz="1800" spc="-10" dirty="0" smtClean="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bl>
          </a:graphicData>
        </a:graphic>
      </p:graphicFrame>
      <p:sp>
        <p:nvSpPr>
          <p:cNvPr id="5" name="object 5"/>
          <p:cNvSpPr txBox="1"/>
          <p:nvPr/>
        </p:nvSpPr>
        <p:spPr>
          <a:xfrm>
            <a:off x="4175428" y="2519941"/>
            <a:ext cx="4279493" cy="1933350"/>
          </a:xfrm>
          <a:prstGeom prst="rect">
            <a:avLst/>
          </a:prstGeom>
        </p:spPr>
        <p:txBody>
          <a:bodyPr vert="horz" wrap="square" lIns="0" tIns="12700" rIns="0" bIns="0" rtlCol="0">
            <a:spAutoFit/>
          </a:bodyPr>
          <a:lstStyle/>
          <a:p>
            <a:pPr marL="12700" marR="5080" algn="just" rtl="1">
              <a:lnSpc>
                <a:spcPct val="130000"/>
              </a:lnSpc>
            </a:pPr>
            <a:r>
              <a:rPr lang="ur-PK" sz="1600" dirty="0" smtClean="0">
                <a:latin typeface="Jameel Noori Nastaleeq" panose="02000503000000000004" pitchFamily="2" charset="-78"/>
                <a:cs typeface="Jameel Noori Nastaleeq" panose="02000503000000000004" pitchFamily="2" charset="-78"/>
              </a:rPr>
              <a:t>آپریشن </a:t>
            </a:r>
            <a:r>
              <a:rPr lang="ur-PK" sz="1600" dirty="0">
                <a:latin typeface="Jameel Noori Nastaleeq" panose="02000503000000000004" pitchFamily="2" charset="-78"/>
                <a:cs typeface="Jameel Noori Nastaleeq" panose="02000503000000000004" pitchFamily="2" charset="-78"/>
              </a:rPr>
              <a:t>کا طریقہ اس بنیادی اصول پر مبنی ہے کہ اس میں مرض کی تشخیص یا علاج کے لئے جسم کے اعضاء/ اعضائی نظام/ ٹشوز کے اندر مداخلت کی جاتی ہے۔ عام اصول کی رو سے ہر اس کارروائی کو </a:t>
            </a:r>
            <a:r>
              <a:rPr lang="ur-PK" sz="1600" dirty="0" smtClean="0">
                <a:latin typeface="Jameel Noori Nastaleeq" panose="02000503000000000004" pitchFamily="2" charset="-78"/>
                <a:cs typeface="Jameel Noori Nastaleeq" panose="02000503000000000004" pitchFamily="2" charset="-78"/>
              </a:rPr>
              <a:t>آپریشنل </a:t>
            </a:r>
            <a:r>
              <a:rPr lang="ur-PK" sz="1600" dirty="0">
                <a:latin typeface="Jameel Noori Nastaleeq" panose="02000503000000000004" pitchFamily="2" charset="-78"/>
                <a:cs typeface="Jameel Noori Nastaleeq" panose="02000503000000000004" pitchFamily="2" charset="-78"/>
              </a:rPr>
              <a:t>تصور کیا جاتا ہے جس میں مریض کے ٹشوز کو کاٹا جائے یا پہلے سے موجود زخم کو بند کیا جائے۔</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7" name="object 10">
            <a:extLst>
              <a:ext uri="{FF2B5EF4-FFF2-40B4-BE49-F238E27FC236}">
                <a16:creationId xmlns:a16="http://schemas.microsoft.com/office/drawing/2014/main" xmlns="" id="{1C9E20F4-CC43-7B87-1FB7-B5BF1BF48C05}"/>
              </a:ext>
            </a:extLst>
          </p:cNvPr>
          <p:cNvPicPr/>
          <p:nvPr/>
        </p:nvPicPr>
        <p:blipFill>
          <a:blip r:embed="rId4" cstate="print"/>
          <a:stretch>
            <a:fillRect/>
          </a:stretch>
        </p:blipFill>
        <p:spPr>
          <a:xfrm>
            <a:off x="762000" y="2209800"/>
            <a:ext cx="2667000" cy="2324100"/>
          </a:xfrm>
          <a:prstGeom prst="rect">
            <a:avLst/>
          </a:prstGeom>
        </p:spPr>
      </p:pic>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7" name="TextBox 16"/>
          <p:cNvSpPr txBox="1"/>
          <p:nvPr/>
        </p:nvSpPr>
        <p:spPr>
          <a:xfrm>
            <a:off x="4085748" y="2048706"/>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آپریشن</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2873596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1639607124"/>
              </p:ext>
            </p:extLst>
          </p:nvPr>
        </p:nvGraphicFramePr>
        <p:xfrm>
          <a:off x="746531" y="5105400"/>
          <a:ext cx="7702144" cy="1107440"/>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علاج</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ہاسپیس کیئر</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 </a:t>
                      </a:r>
                      <a:r>
                        <a:rPr lang="en-US" sz="1800" dirty="0">
                          <a:latin typeface="Jameel Noori Nastaleeq" panose="02000503000000000004" pitchFamily="2" charset="-78"/>
                          <a:cs typeface="Jameel Noori Nastaleeq" panose="02000503000000000004" pitchFamily="2" charset="-78"/>
                        </a:rPr>
                        <a:t>)</a:t>
                      </a:r>
                      <a:r>
                        <a:rPr lang="ur-PK" sz="1800" dirty="0">
                          <a:latin typeface="Jameel Noori Nastaleeq" panose="02000503000000000004" pitchFamily="2" charset="-78"/>
                          <a:cs typeface="Jameel Noori Nastaleeq" panose="02000503000000000004" pitchFamily="2" charset="-78"/>
                        </a:rPr>
                        <a:t>پاکستانی روپے</a:t>
                      </a:r>
                      <a:r>
                        <a:rPr lang="en-US" sz="1800" dirty="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rtl="1">
                        <a:lnSpc>
                          <a:spcPct val="130000"/>
                        </a:lnSpc>
                        <a:spcBef>
                          <a:spcPts val="250"/>
                        </a:spcBef>
                      </a:pPr>
                      <a:r>
                        <a:rPr lang="en-US" sz="1800" spc="-10" dirty="0" smtClean="0">
                          <a:latin typeface="Calibri" panose="020F0502020204030204" pitchFamily="34" charset="0"/>
                          <a:cs typeface="Calibri" panose="020F0502020204030204" pitchFamily="34" charset="0"/>
                        </a:rPr>
                        <a:t>5,000</a:t>
                      </a:r>
                      <a:r>
                        <a:rPr lang="en-US" sz="1800" spc="-10" dirty="0">
                          <a:latin typeface="Jameel Noori Nastaleeq" panose="02000503000000000004" pitchFamily="2" charset="-78"/>
                          <a:cs typeface="Jameel Noori Nastaleeq" panose="02000503000000000004" pitchFamily="2" charset="-78"/>
                        </a:rPr>
                        <a:t>/-</a:t>
                      </a:r>
                      <a:r>
                        <a:rPr lang="ur-PK" sz="1800" spc="-10" dirty="0">
                          <a:latin typeface="Jameel Noori Nastaleeq" panose="02000503000000000004" pitchFamily="2" charset="-78"/>
                          <a:cs typeface="Jameel Noori Nastaleeq" panose="02000503000000000004" pitchFamily="2" charset="-78"/>
                        </a:rPr>
                        <a:t> </a:t>
                      </a:r>
                      <a:r>
                        <a:rPr lang="ur-PK" sz="1800" spc="-10" dirty="0" smtClean="0">
                          <a:solidFill>
                            <a:schemeClr val="tx1"/>
                          </a:solidFill>
                          <a:latin typeface="Jameel Noori Nastaleeq" panose="02000503000000000004" pitchFamily="2" charset="-78"/>
                          <a:cs typeface="Jameel Noori Nastaleeq" panose="02000503000000000004" pitchFamily="2" charset="-78"/>
                        </a:rPr>
                        <a:t>فی مریض فی دن</a:t>
                      </a:r>
                      <a:endParaRPr sz="1800" dirty="0">
                        <a:solidFill>
                          <a:schemeClr val="tx1"/>
                        </a:solidFill>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bl>
          </a:graphicData>
        </a:graphic>
      </p:graphicFrame>
      <p:sp>
        <p:nvSpPr>
          <p:cNvPr id="5" name="object 5"/>
          <p:cNvSpPr txBox="1"/>
          <p:nvPr/>
        </p:nvSpPr>
        <p:spPr>
          <a:xfrm>
            <a:off x="3962401" y="2438400"/>
            <a:ext cx="4495800" cy="2573525"/>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ہاسپیس کیئر میں مریض اور مرض کی علامات کا علاج پر اس طرح کام کیا جاتا ہے کہ درد کو کم سے کم کیا جائے،اس لئے مرض کا اصل علاج اس شعبے میں شامل نہیں۔ ماہرین کی ایک ٹیم مل کر علامات کے اثرات کم سے کم کرنے کی کوششیں کرتی ہے تاکہ آخری وقت میں مریض کی تکلیف کم سے کم رہے، اس کی نگہداشت عمدہ طریقے سے ہو اور اس کے اپنے اس کے آس پاس رہیں۔ ہاسپیس کیئر میں اہل خانہ کو مرکزی حیثیت دی جاتی ہے اور تمام فیصلے مریض اور اہل خانہ کے ساتھ مل کر کئے جاتے ہیں۔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4" name="Picture 3">
            <a:extLst>
              <a:ext uri="{FF2B5EF4-FFF2-40B4-BE49-F238E27FC236}">
                <a16:creationId xmlns:a16="http://schemas.microsoft.com/office/drawing/2014/main" xmlns="" id="{F67654C9-0E6A-73B0-B6B1-92A40A04D0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923" y="2614794"/>
            <a:ext cx="2983607" cy="2097404"/>
          </a:xfrm>
          <a:prstGeom prst="rect">
            <a:avLst/>
          </a:prstGeom>
        </p:spPr>
      </p:pic>
      <p:sp>
        <p:nvSpPr>
          <p:cNvPr id="11" name="TextBox 10"/>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7" name="TextBox 16"/>
          <p:cNvSpPr txBox="1"/>
          <p:nvPr/>
        </p:nvSpPr>
        <p:spPr>
          <a:xfrm>
            <a:off x="4085748" y="2048706"/>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ہاسپیس کیئر</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1096961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3517697829"/>
              </p:ext>
            </p:extLst>
          </p:nvPr>
        </p:nvGraphicFramePr>
        <p:xfrm>
          <a:off x="746531" y="5029200"/>
          <a:ext cx="7702144" cy="1107440"/>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smtClean="0">
                          <a:latin typeface="Jameel Noori Nastaleeq" panose="02000503000000000004" pitchFamily="2" charset="-78"/>
                          <a:cs typeface="Jameel Noori Nastaleeq" panose="02000503000000000004" pitchFamily="2" charset="-78"/>
                        </a:rPr>
                        <a:t>طریقہ کار</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بائیوپسی</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a:t>
                      </a:r>
                      <a:r>
                        <a:rPr lang="en-US" sz="1800" dirty="0" smtClean="0">
                          <a:latin typeface="Jameel Noori Nastaleeq" panose="02000503000000000004" pitchFamily="2" charset="-78"/>
                          <a:cs typeface="Jameel Noori Nastaleeq" panose="02000503000000000004" pitchFamily="2" charset="-78"/>
                        </a:rPr>
                        <a:t>)</a:t>
                      </a:r>
                      <a:r>
                        <a:rPr lang="ur-PK" sz="1800" dirty="0">
                          <a:latin typeface="Jameel Noori Nastaleeq" panose="02000503000000000004" pitchFamily="2" charset="-78"/>
                          <a:cs typeface="Jameel Noori Nastaleeq" panose="02000503000000000004" pitchFamily="2" charset="-78"/>
                        </a:rPr>
                        <a:t>پاکستانی روپے</a:t>
                      </a:r>
                      <a:r>
                        <a:rPr lang="en-US" sz="1800" dirty="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0" marR="0" indent="0" algn="ctr" defTabSz="914400" rtl="1" eaLnBrk="1" fontAlgn="auto" latinLnBrk="0" hangingPunct="1">
                        <a:lnSpc>
                          <a:spcPct val="130000"/>
                        </a:lnSpc>
                        <a:spcBef>
                          <a:spcPts val="250"/>
                        </a:spcBef>
                        <a:spcAft>
                          <a:spcPts val="0"/>
                        </a:spcAft>
                        <a:buClrTx/>
                        <a:buSzTx/>
                        <a:buFontTx/>
                        <a:buNone/>
                        <a:tabLst/>
                        <a:defRPr/>
                      </a:pPr>
                      <a:r>
                        <a:rPr lang="en-US" sz="1800" spc="-10" dirty="0" smtClean="0">
                          <a:latin typeface="Jameel Noori Nastaleeq" panose="02000503000000000004" pitchFamily="2" charset="-78"/>
                          <a:cs typeface="Jameel Noori Nastaleeq" panose="02000503000000000004" pitchFamily="2" charset="-78"/>
                        </a:rPr>
                        <a:t> </a:t>
                      </a:r>
                      <a:r>
                        <a:rPr lang="en-US" sz="1800" spc="-10" dirty="0" smtClean="0">
                          <a:latin typeface="Calibri" panose="020F0502020204030204" pitchFamily="34" charset="0"/>
                          <a:cs typeface="Calibri" panose="020F0502020204030204" pitchFamily="34" charset="0"/>
                        </a:rPr>
                        <a:t>5,000</a:t>
                      </a:r>
                      <a:r>
                        <a:rPr lang="en-US" sz="1800" spc="-10" dirty="0" smtClean="0">
                          <a:latin typeface="Jameel Noori Nastaleeq" panose="02000503000000000004" pitchFamily="2" charset="-78"/>
                          <a:cs typeface="Jameel Noori Nastaleeq" panose="02000503000000000004" pitchFamily="2" charset="-78"/>
                        </a:rPr>
                        <a:t>/-</a:t>
                      </a:r>
                      <a:r>
                        <a:rPr lang="ur-PK" sz="1800" spc="-10" dirty="0" smtClean="0">
                          <a:latin typeface="Jameel Noori Nastaleeq" panose="02000503000000000004" pitchFamily="2" charset="-78"/>
                          <a:cs typeface="Jameel Noori Nastaleeq" panose="02000503000000000004" pitchFamily="2" charset="-78"/>
                        </a:rPr>
                        <a:t>فی </a:t>
                      </a:r>
                      <a:r>
                        <a:rPr lang="ur-PK" sz="1800" dirty="0" smtClean="0">
                          <a:latin typeface="Jameel Noori Nastaleeq" panose="02000503000000000004" pitchFamily="2" charset="-78"/>
                          <a:cs typeface="Jameel Noori Nastaleeq" panose="02000503000000000004" pitchFamily="2" charset="-78"/>
                        </a:rPr>
                        <a:t>بائیوپسی</a:t>
                      </a:r>
                      <a:endParaRPr lang="ur-PK" sz="1800" spc="-10" dirty="0" smtClean="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bl>
          </a:graphicData>
        </a:graphic>
      </p:graphicFrame>
      <p:sp>
        <p:nvSpPr>
          <p:cNvPr id="5" name="object 5"/>
          <p:cNvSpPr txBox="1"/>
          <p:nvPr/>
        </p:nvSpPr>
        <p:spPr>
          <a:xfrm>
            <a:off x="4175428" y="2587692"/>
            <a:ext cx="4279493" cy="1259832"/>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بائیوپسی ایک طبی طریقہ ہے جس میں جسم کے کسی ٹشو کا چھوٹا سا نمونہ لے کر خوردبین کے ذریعے اس کا معائنہ کیا جاتا ہے۔ ٹشو کا نمونہ جسم کے اندر یا باہر جلد یا مختلف اعضاء سمیت تقریباً کہیں سے بھی لیا جا سکتا ہے۔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sp>
        <p:nvSpPr>
          <p:cNvPr id="11" name="TextBox 10"/>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pic>
        <p:nvPicPr>
          <p:cNvPr id="17" name="Picture 2" descr="Biopsy: Types of biopsy procedures used to diagnose cancer - Mayo Clinic"/>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52" b="4332"/>
          <a:stretch/>
        </p:blipFill>
        <p:spPr bwMode="auto">
          <a:xfrm>
            <a:off x="746531" y="2106963"/>
            <a:ext cx="2457450" cy="277984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4085748" y="2106963"/>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بائیوپسی</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2550911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4262663077"/>
              </p:ext>
            </p:extLst>
          </p:nvPr>
        </p:nvGraphicFramePr>
        <p:xfrm>
          <a:off x="746531" y="5083302"/>
          <a:ext cx="7702144" cy="1107440"/>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تشخیص</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ہسٹوپتھالوجی</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rtl="1">
                        <a:lnSpc>
                          <a:spcPct val="130000"/>
                        </a:lnSpc>
                        <a:spcBef>
                          <a:spcPts val="250"/>
                        </a:spcBef>
                      </a:pPr>
                      <a:r>
                        <a:rPr lang="ur-PK" sz="1800" dirty="0" smtClean="0">
                          <a:latin typeface="Jameel Noori Nastaleeq" panose="02000503000000000004" pitchFamily="2" charset="-78"/>
                          <a:cs typeface="Jameel Noori Nastaleeq" panose="02000503000000000004" pitchFamily="2" charset="-78"/>
                        </a:rPr>
                        <a:t>عطیہ</a:t>
                      </a:r>
                      <a:r>
                        <a:rPr lang="en-US" sz="1800" dirty="0" smtClean="0">
                          <a:latin typeface="Jameel Noori Nastaleeq" panose="02000503000000000004" pitchFamily="2" charset="-78"/>
                          <a:cs typeface="Jameel Noori Nastaleeq" panose="02000503000000000004" pitchFamily="2" charset="-78"/>
                        </a:rPr>
                        <a:t>)</a:t>
                      </a:r>
                      <a:r>
                        <a:rPr lang="ur-PK" sz="1800" dirty="0">
                          <a:latin typeface="Jameel Noori Nastaleeq" panose="02000503000000000004" pitchFamily="2" charset="-78"/>
                          <a:cs typeface="Jameel Noori Nastaleeq" panose="02000503000000000004" pitchFamily="2" charset="-78"/>
                        </a:rPr>
                        <a:t>پاکستانی روپے</a:t>
                      </a:r>
                      <a:r>
                        <a:rPr lang="en-US" sz="1800" dirty="0">
                          <a:latin typeface="Jameel Noori Nastaleeq" panose="02000503000000000004" pitchFamily="2" charset="-78"/>
                          <a:cs typeface="Jameel Noori Nastaleeq" panose="02000503000000000004" pitchFamily="2" charset="-78"/>
                        </a:rPr>
                        <a:t>(</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0" marR="0" lvl="0" indent="0" algn="ctr" defTabSz="914400" rtl="1" eaLnBrk="1" fontAlgn="auto" latinLnBrk="0" hangingPunct="1">
                        <a:lnSpc>
                          <a:spcPct val="130000"/>
                        </a:lnSpc>
                        <a:spcBef>
                          <a:spcPts val="250"/>
                        </a:spcBef>
                        <a:spcAft>
                          <a:spcPts val="0"/>
                        </a:spcAft>
                        <a:buClrTx/>
                        <a:buSzTx/>
                        <a:buFontTx/>
                        <a:buNone/>
                        <a:tabLst/>
                        <a:defRPr/>
                      </a:pPr>
                      <a:r>
                        <a:rPr lang="en-US" sz="1800" spc="-10" dirty="0" smtClean="0">
                          <a:latin typeface="Jameel Noori Nastaleeq" panose="02000503000000000004" pitchFamily="2" charset="-78"/>
                          <a:cs typeface="Jameel Noori Nastaleeq" panose="02000503000000000004" pitchFamily="2" charset="-78"/>
                        </a:rPr>
                        <a:t> </a:t>
                      </a:r>
                      <a:r>
                        <a:rPr lang="en-US" sz="1800" spc="-10" dirty="0" smtClean="0">
                          <a:latin typeface="Calibri" panose="020F0502020204030204" pitchFamily="34" charset="0"/>
                          <a:cs typeface="Calibri" panose="020F0502020204030204" pitchFamily="34" charset="0"/>
                        </a:rPr>
                        <a:t>2</a:t>
                      </a:r>
                      <a:r>
                        <a:rPr kumimoji="0" lang="en-US" sz="1800" b="0" i="0" u="none" strike="noStrike" kern="0" cap="none" spc="-1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5,000</a:t>
                      </a:r>
                      <a:r>
                        <a:rPr kumimoji="0" lang="en-US" sz="1800" b="0" i="0" u="none" strike="noStrike" kern="0" cap="none" spc="-1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a:t>
                      </a:r>
                      <a:r>
                        <a:rPr kumimoji="0" lang="ur-PK" sz="1800" b="0" i="0" u="none" strike="noStrike" kern="0" cap="none" spc="-1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فی </a:t>
                      </a:r>
                      <a:r>
                        <a:rPr kumimoji="0" lang="ur-PK" sz="1800" b="0" i="0" u="none" strike="noStrike" kern="0" cap="none" spc="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ہسٹوپیتھولوجی</a:t>
                      </a:r>
                      <a:endParaRPr lang="ur-PK" dirty="0" smtClean="0"/>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bl>
          </a:graphicData>
        </a:graphic>
      </p:graphicFrame>
      <p:sp>
        <p:nvSpPr>
          <p:cNvPr id="5" name="object 5"/>
          <p:cNvSpPr txBox="1"/>
          <p:nvPr/>
        </p:nvSpPr>
        <p:spPr>
          <a:xfrm>
            <a:off x="3692905" y="2532736"/>
            <a:ext cx="4717670" cy="2407326"/>
          </a:xfrm>
          <a:prstGeom prst="rect">
            <a:avLst/>
          </a:prstGeom>
        </p:spPr>
        <p:txBody>
          <a:bodyPr vert="horz" wrap="square" lIns="0" tIns="12700" rIns="0" bIns="0" rtlCol="0">
            <a:spAutoFit/>
          </a:bodyPr>
          <a:lstStyle/>
          <a:p>
            <a:pPr marL="12700" marR="5080" algn="just" rtl="1">
              <a:lnSpc>
                <a:spcPct val="130000"/>
              </a:lnSpc>
              <a:spcAft>
                <a:spcPts val="1200"/>
              </a:spcAft>
            </a:pPr>
            <a:r>
              <a:rPr lang="ur-PK" sz="1600" dirty="0">
                <a:latin typeface="Jameel Noori Nastaleeq" panose="02000503000000000004" pitchFamily="2" charset="-78"/>
                <a:cs typeface="Jameel Noori Nastaleeq" panose="02000503000000000004" pitchFamily="2" charset="-78"/>
              </a:rPr>
              <a:t>ہسٹوپتھالوجی ایک ایسا طریقہ ہے جس میں خوردبین کا استعمال کرتے ہوئے انسانی ٹشو کا معائنہ کیا جاتا ہے اور یہ دیکھا جاتا ہے کہ آیا کوئی بیماری یا خرابی یا کوئی بھی ایسی بات ہے جو نارمل نہ ہو۔ </a:t>
            </a:r>
          </a:p>
          <a:p>
            <a:pPr marL="12700" marR="5080" algn="just" rtl="1">
              <a:lnSpc>
                <a:spcPct val="130000"/>
              </a:lnSpc>
              <a:spcAft>
                <a:spcPts val="1200"/>
              </a:spcAft>
            </a:pPr>
            <a:r>
              <a:rPr lang="ur-PK" sz="1600" dirty="0">
                <a:latin typeface="Jameel Noori Nastaleeq" panose="02000503000000000004" pitchFamily="2" charset="-78"/>
                <a:cs typeface="Jameel Noori Nastaleeq" panose="02000503000000000004" pitchFamily="2" charset="-78"/>
              </a:rPr>
              <a:t>ہسٹوپتھالوجی رپورٹوں میں ٹشو، تشخیص اور مجوزہ علاج کے بارے میں معلومات مل سکتی ہیں۔ اس میں خلیوں کی ہئیت اور ڈھانچے کا جائزہ لینے کے علاوہ پتھالوجسٹ کینسر کے تجزیہ اور تشخیص کے لئے بعض دیگر طریقے بھی استعمال کر سکتے ہیں۔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4" name="object 7">
            <a:extLst>
              <a:ext uri="{FF2B5EF4-FFF2-40B4-BE49-F238E27FC236}">
                <a16:creationId xmlns:a16="http://schemas.microsoft.com/office/drawing/2014/main" xmlns="" id="{0F0D7336-BD23-5E7C-E9C4-49D8A9AD1EBB}"/>
              </a:ext>
            </a:extLst>
          </p:cNvPr>
          <p:cNvPicPr/>
          <p:nvPr/>
        </p:nvPicPr>
        <p:blipFill rotWithShape="1">
          <a:blip r:embed="rId4" cstate="print"/>
          <a:srcRect r="15044"/>
          <a:stretch/>
        </p:blipFill>
        <p:spPr>
          <a:xfrm>
            <a:off x="762000" y="2438399"/>
            <a:ext cx="2743200" cy="2362200"/>
          </a:xfrm>
          <a:prstGeom prst="rect">
            <a:avLst/>
          </a:prstGeom>
        </p:spPr>
      </p:pic>
      <p:sp>
        <p:nvSpPr>
          <p:cNvPr id="11" name="TextBox 10"/>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7" name="TextBox 16"/>
          <p:cNvSpPr txBox="1"/>
          <p:nvPr/>
        </p:nvSpPr>
        <p:spPr>
          <a:xfrm>
            <a:off x="4085748" y="2106963"/>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ہسٹوپتھالوجی</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583323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636242101"/>
              </p:ext>
            </p:extLst>
          </p:nvPr>
        </p:nvGraphicFramePr>
        <p:xfrm>
          <a:off x="745958" y="4724400"/>
          <a:ext cx="7702144" cy="1107440"/>
        </p:xfrm>
        <a:graphic>
          <a:graphicData uri="http://schemas.openxmlformats.org/drawingml/2006/table">
            <a:tbl>
              <a:tblPr rtl="1" firstRow="1" bandRow="1">
                <a:tableStyleId>{2D5ABB26-0587-4C30-8999-92F81FD0307C}</a:tableStyleId>
              </a:tblPr>
              <a:tblGrid>
                <a:gridCol w="3851072">
                  <a:extLst>
                    <a:ext uri="{9D8B030D-6E8A-4147-A177-3AD203B41FA5}">
                      <a16:colId xmlns:a16="http://schemas.microsoft.com/office/drawing/2014/main" xmlns="" val="20000"/>
                    </a:ext>
                  </a:extLst>
                </a:gridCol>
                <a:gridCol w="3851072">
                  <a:extLst>
                    <a:ext uri="{9D8B030D-6E8A-4147-A177-3AD203B41FA5}">
                      <a16:colId xmlns:a16="http://schemas.microsoft.com/office/drawing/2014/main" xmlns="" val="20001"/>
                    </a:ext>
                  </a:extLst>
                </a:gridCol>
              </a:tblGrid>
              <a:tr h="365760">
                <a:tc>
                  <a:txBody>
                    <a:bodyPr/>
                    <a:lstStyle/>
                    <a:p>
                      <a:pPr marL="635" algn="ctr" rtl="1">
                        <a:lnSpc>
                          <a:spcPct val="130000"/>
                        </a:lnSpc>
                        <a:spcBef>
                          <a:spcPts val="25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635" algn="ctr" rtl="1">
                        <a:lnSpc>
                          <a:spcPct val="130000"/>
                        </a:lnSpc>
                        <a:spcBef>
                          <a:spcPts val="250"/>
                        </a:spcBef>
                      </a:pPr>
                      <a:r>
                        <a:rPr lang="ur-PK" sz="1800" b="1" spc="-20" dirty="0" smtClean="0">
                          <a:solidFill>
                            <a:srgbClr val="FFFFFF"/>
                          </a:solidFill>
                          <a:latin typeface="Jameel Noori Nastaleeq" panose="02000503000000000004" pitchFamily="2" charset="-78"/>
                          <a:cs typeface="Jameel Noori Nastaleeq" panose="02000503000000000004" pitchFamily="2" charset="-78"/>
                        </a:rPr>
                        <a:t>کفالت کی لاگت</a:t>
                      </a:r>
                      <a:endParaRPr lang="ur-PK"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70840">
                <a:tc>
                  <a:txBody>
                    <a:bodyPr/>
                    <a:lstStyle/>
                    <a:p>
                      <a:pPr marL="91440"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تشخیص</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rtl="1">
                        <a:lnSpc>
                          <a:spcPct val="130000"/>
                        </a:lnSpc>
                        <a:spcBef>
                          <a:spcPts val="250"/>
                        </a:spcBef>
                      </a:pPr>
                      <a:r>
                        <a:rPr lang="ur-PK" sz="1800" spc="-10" dirty="0">
                          <a:latin typeface="Jameel Noori Nastaleeq" panose="02000503000000000004" pitchFamily="2" charset="-78"/>
                          <a:cs typeface="Jameel Noori Nastaleeq" panose="02000503000000000004" pitchFamily="2" charset="-78"/>
                        </a:rPr>
                        <a:t>معمول کے ٹیسٹ</a:t>
                      </a:r>
                      <a:endParaRPr lang="en-GB"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70840">
                <a:tc>
                  <a:txBody>
                    <a:bodyPr/>
                    <a:lstStyle/>
                    <a:p>
                      <a:pPr marL="91440" marR="0" lvl="0" indent="0" defTabSz="914400" rtl="1" eaLnBrk="1" fontAlgn="auto" latinLnBrk="0" hangingPunct="1">
                        <a:lnSpc>
                          <a:spcPct val="130000"/>
                        </a:lnSpc>
                        <a:spcBef>
                          <a:spcPts val="250"/>
                        </a:spcBef>
                        <a:spcAft>
                          <a:spcPts val="0"/>
                        </a:spcAft>
                        <a:buClrTx/>
                        <a:buSzTx/>
                        <a:buFontTx/>
                        <a:buNone/>
                        <a:tabLst/>
                        <a:defRPr/>
                      </a:pPr>
                      <a:r>
                        <a:rPr lang="ar-AE" sz="1800" dirty="0" smtClean="0">
                          <a:latin typeface="Jameel Noori Nastaleeq" panose="02000503000000000004" pitchFamily="2" charset="-78"/>
                          <a:cs typeface="Jameel Noori Nastaleeq" panose="02000503000000000004" pitchFamily="2" charset="-78"/>
                        </a:rPr>
                        <a:t>عطیہ</a:t>
                      </a:r>
                      <a:r>
                        <a:rPr kumimoji="0" lang="en-GB" sz="1800" b="0" i="0" u="none" strike="noStrike" kern="0" cap="none" spc="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a:t>
                      </a:r>
                      <a:r>
                        <a:rPr kumimoji="0" lang="ar-AE" sz="1800" b="0" i="0" u="none" strike="noStrike" kern="0" cap="none" spc="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پاکستانی روپے</a:t>
                      </a:r>
                      <a:r>
                        <a:rPr kumimoji="0" lang="en-GB" sz="1800" b="0" i="0" u="none" strike="noStrike" kern="0" cap="none" spc="0" normalizeH="0" baseline="0" noProof="0" dirty="0" smtClean="0">
                          <a:ln>
                            <a:noFill/>
                          </a:ln>
                          <a:solidFill>
                            <a:prstClr val="black"/>
                          </a:solidFill>
                          <a:effectLst/>
                          <a:uLnTx/>
                          <a:uFillTx/>
                          <a:latin typeface="Jameel Noori Nastaleeq" panose="02000503000000000004" pitchFamily="2" charset="-78"/>
                          <a:ea typeface="+mn-ea"/>
                          <a:cs typeface="Jameel Noori Nastaleeq" panose="02000503000000000004" pitchFamily="2" charset="-78"/>
                        </a:rPr>
                        <a:t>(</a:t>
                      </a:r>
                      <a:endParaRPr lang="ar-AE" sz="1800" dirty="0" smtClean="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rtl="1">
                        <a:lnSpc>
                          <a:spcPct val="130000"/>
                        </a:lnSpc>
                        <a:spcBef>
                          <a:spcPts val="250"/>
                        </a:spcBef>
                      </a:pPr>
                      <a:r>
                        <a:rPr lang="en-US" sz="1800" spc="-10" dirty="0" smtClean="0">
                          <a:latin typeface="Jameel Noori Nastaleeq" panose="02000503000000000004" pitchFamily="2" charset="-78"/>
                          <a:cs typeface="Jameel Noori Nastaleeq" panose="02000503000000000004" pitchFamily="2" charset="-78"/>
                        </a:rPr>
                        <a:t> </a:t>
                      </a:r>
                      <a:r>
                        <a:rPr lang="en-US" sz="1800" spc="-10" dirty="0" smtClean="0">
                          <a:latin typeface="Calibri" panose="020F0502020204030204" pitchFamily="34" charset="0"/>
                          <a:cs typeface="Calibri" panose="020F0502020204030204" pitchFamily="34" charset="0"/>
                        </a:rPr>
                        <a:t>2,500</a:t>
                      </a:r>
                      <a:r>
                        <a:rPr lang="en-US" sz="1800" spc="-10" dirty="0" smtClean="0">
                          <a:latin typeface="Jameel Noori Nastaleeq" panose="02000503000000000004" pitchFamily="2" charset="-78"/>
                          <a:cs typeface="Jameel Noori Nastaleeq" panose="02000503000000000004" pitchFamily="2" charset="-78"/>
                        </a:rPr>
                        <a:t>/-</a:t>
                      </a:r>
                      <a:r>
                        <a:rPr lang="ur-PK" dirty="0" smtClean="0"/>
                        <a:t> فی متفرق ٹیسٹ</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bl>
          </a:graphicData>
        </a:graphic>
      </p:graphicFrame>
      <p:sp>
        <p:nvSpPr>
          <p:cNvPr id="5" name="object 5"/>
          <p:cNvSpPr txBox="1"/>
          <p:nvPr/>
        </p:nvSpPr>
        <p:spPr>
          <a:xfrm>
            <a:off x="4131082" y="2621486"/>
            <a:ext cx="4279493" cy="1579920"/>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ڈائیگناسٹک پتھالوجی میں مارفالوجی اور کلینکل پتھالوجی سے حاصل ہونے والی معلومات کے ساتھ ساتھ ہسٹری، کلینکل علامات اور متعلقہ ٹیسٹ نتائج کی بنیاد پر بیماری کے سبب کا تعین کیا جاتا ہے۔ ہر طرح کی بیماریوں سے متعلق پتھالوجی کے تمام شعبوں کے لئے یہ بہت اہم ہے۔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7" name="object 15">
            <a:extLst>
              <a:ext uri="{FF2B5EF4-FFF2-40B4-BE49-F238E27FC236}">
                <a16:creationId xmlns:a16="http://schemas.microsoft.com/office/drawing/2014/main" xmlns="" id="{1B1915A8-AD65-CC19-DD9A-C5EA25F83D73}"/>
              </a:ext>
            </a:extLst>
          </p:cNvPr>
          <p:cNvPicPr/>
          <p:nvPr/>
        </p:nvPicPr>
        <p:blipFill>
          <a:blip r:embed="rId4" cstate="print"/>
          <a:stretch>
            <a:fillRect/>
          </a:stretch>
        </p:blipFill>
        <p:spPr>
          <a:xfrm>
            <a:off x="762000" y="2286000"/>
            <a:ext cx="3200400" cy="2133600"/>
          </a:xfrm>
          <a:prstGeom prst="rect">
            <a:avLst/>
          </a:prstGeom>
        </p:spPr>
      </p:pic>
      <p:sp>
        <p:nvSpPr>
          <p:cNvPr id="11" name="TextBox 10"/>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7" name="TextBox 16"/>
          <p:cNvSpPr txBox="1"/>
          <p:nvPr/>
        </p:nvSpPr>
        <p:spPr>
          <a:xfrm>
            <a:off x="4085748" y="2106963"/>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ڈائیگناسٹک پتھالوجی</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3901761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sp>
        <p:nvSpPr>
          <p:cNvPr id="5" name="object 5"/>
          <p:cNvSpPr txBox="1"/>
          <p:nvPr/>
        </p:nvSpPr>
        <p:spPr>
          <a:xfrm>
            <a:off x="2971800" y="2684513"/>
            <a:ext cx="5438776" cy="973087"/>
          </a:xfrm>
          <a:prstGeom prst="rect">
            <a:avLst/>
          </a:prstGeom>
        </p:spPr>
        <p:txBody>
          <a:bodyPr vert="horz" wrap="square" lIns="0" tIns="12700" rIns="0" bIns="0" rtlCol="0">
            <a:spAutoFit/>
          </a:bodyPr>
          <a:lstStyle/>
          <a:p>
            <a:pPr marL="12700" marR="5080" algn="just" rtl="1">
              <a:lnSpc>
                <a:spcPct val="130000"/>
              </a:lnSpc>
            </a:pPr>
            <a:r>
              <a:rPr lang="ur-PK" sz="1600" dirty="0">
                <a:latin typeface="Jameel Noori Nastaleeq" panose="02000503000000000004" pitchFamily="2" charset="-78"/>
                <a:cs typeface="Jameel Noori Nastaleeq" panose="02000503000000000004" pitchFamily="2" charset="-78"/>
              </a:rPr>
              <a:t>ایڈوانسڈ ڈائیگناسٹک امیجنگ کے مختلف طریقے ہیں، مثلاً ڈائیگناسٹک میگنیٹک ریزوننس امیجنگ </a:t>
            </a:r>
            <a:r>
              <a:rPr lang="en-US" sz="1600" dirty="0">
                <a:latin typeface="Jameel Noori Nastaleeq" panose="02000503000000000004" pitchFamily="2" charset="-78"/>
                <a:cs typeface="Jameel Noori Nastaleeq" panose="02000503000000000004" pitchFamily="2" charset="-78"/>
              </a:rPr>
              <a:t>)</a:t>
            </a:r>
            <a:r>
              <a:rPr lang="ur-PK" sz="1600" dirty="0">
                <a:latin typeface="Jameel Noori Nastaleeq" panose="02000503000000000004" pitchFamily="2" charset="-78"/>
                <a:cs typeface="Jameel Noori Nastaleeq" panose="02000503000000000004" pitchFamily="2" charset="-78"/>
              </a:rPr>
              <a:t>ایم آر آئی</a:t>
            </a:r>
            <a:r>
              <a:rPr lang="en-US" sz="1600" dirty="0">
                <a:latin typeface="Jameel Noori Nastaleeq" panose="02000503000000000004" pitchFamily="2" charset="-78"/>
                <a:cs typeface="Jameel Noori Nastaleeq" panose="02000503000000000004" pitchFamily="2" charset="-78"/>
              </a:rPr>
              <a:t>(</a:t>
            </a:r>
            <a:r>
              <a:rPr lang="ur-PK" sz="1600" dirty="0">
                <a:latin typeface="Jameel Noori Nastaleeq" panose="02000503000000000004" pitchFamily="2" charset="-78"/>
                <a:cs typeface="Jameel Noori Nastaleeq" panose="02000503000000000004" pitchFamily="2" charset="-78"/>
              </a:rPr>
              <a:t>۔ اس کے علاوہ نیوکلیئر میڈیسن امیجنگ کے طریقے مثلاً پوزیشن ایمیشن ٹوموگرافی </a:t>
            </a:r>
            <a:r>
              <a:rPr lang="en-US" sz="1600" dirty="0">
                <a:latin typeface="Jameel Noori Nastaleeq" panose="02000503000000000004" pitchFamily="2" charset="-78"/>
                <a:cs typeface="Jameel Noori Nastaleeq" panose="02000503000000000004" pitchFamily="2" charset="-78"/>
              </a:rPr>
              <a:t>)</a:t>
            </a:r>
            <a:r>
              <a:rPr lang="ur-PK" sz="1600" dirty="0">
                <a:latin typeface="Jameel Noori Nastaleeq" panose="02000503000000000004" pitchFamily="2" charset="-78"/>
                <a:cs typeface="Jameel Noori Nastaleeq" panose="02000503000000000004" pitchFamily="2" charset="-78"/>
              </a:rPr>
              <a:t>پی ای ٹی</a:t>
            </a:r>
            <a:r>
              <a:rPr lang="en-US" sz="1600" dirty="0">
                <a:latin typeface="Jameel Noori Nastaleeq" panose="02000503000000000004" pitchFamily="2" charset="-78"/>
                <a:cs typeface="Jameel Noori Nastaleeq" panose="02000503000000000004" pitchFamily="2" charset="-78"/>
              </a:rPr>
              <a:t>(</a:t>
            </a:r>
            <a:r>
              <a:rPr lang="ur-PK" sz="1600" dirty="0">
                <a:latin typeface="Jameel Noori Nastaleeq" panose="02000503000000000004" pitchFamily="2" charset="-78"/>
                <a:cs typeface="Jameel Noori Nastaleeq" panose="02000503000000000004" pitchFamily="2" charset="-78"/>
              </a:rPr>
              <a:t> بھی اس میں شامل ہیں۔ </a:t>
            </a:r>
            <a:endParaRPr sz="1600" dirty="0">
              <a:latin typeface="Jameel Noori Nastaleeq" panose="02000503000000000004" pitchFamily="2" charset="-78"/>
              <a:cs typeface="Jameel Noori Nastaleeq" panose="02000503000000000004" pitchFamily="2" charset="-78"/>
            </a:endParaRPr>
          </a:p>
        </p:txBody>
      </p:sp>
      <p:pic>
        <p:nvPicPr>
          <p:cNvPr id="14" name="Picture 13"/>
          <p:cNvPicPr>
            <a:picLocks noChangeAspect="1"/>
          </p:cNvPicPr>
          <p:nvPr/>
        </p:nvPicPr>
        <p:blipFill rotWithShape="1">
          <a:blip r:embed="rId3"/>
          <a:srcRect r="10388"/>
          <a:stretch/>
        </p:blipFill>
        <p:spPr>
          <a:xfrm>
            <a:off x="609600" y="259596"/>
            <a:ext cx="1971982" cy="1390844"/>
          </a:xfrm>
          <a:prstGeom prst="rect">
            <a:avLst/>
          </a:prstGeom>
        </p:spPr>
      </p:pic>
      <p:pic>
        <p:nvPicPr>
          <p:cNvPr id="7" name="object 7">
            <a:extLst>
              <a:ext uri="{FF2B5EF4-FFF2-40B4-BE49-F238E27FC236}">
                <a16:creationId xmlns:a16="http://schemas.microsoft.com/office/drawing/2014/main" xmlns="" id="{E6693F0B-CA00-6AF9-C43E-E0617A51883A}"/>
              </a:ext>
            </a:extLst>
          </p:cNvPr>
          <p:cNvPicPr/>
          <p:nvPr/>
        </p:nvPicPr>
        <p:blipFill>
          <a:blip r:embed="rId4" cstate="print"/>
          <a:stretch>
            <a:fillRect/>
          </a:stretch>
        </p:blipFill>
        <p:spPr>
          <a:xfrm>
            <a:off x="762000" y="2057400"/>
            <a:ext cx="2021053" cy="1720850"/>
          </a:xfrm>
          <a:prstGeom prst="rect">
            <a:avLst/>
          </a:prstGeom>
        </p:spPr>
      </p:pic>
      <p:graphicFrame>
        <p:nvGraphicFramePr>
          <p:cNvPr id="10" name="object 2">
            <a:extLst>
              <a:ext uri="{FF2B5EF4-FFF2-40B4-BE49-F238E27FC236}">
                <a16:creationId xmlns:a16="http://schemas.microsoft.com/office/drawing/2014/main" xmlns="" id="{7EE2F19F-BBDE-7FC1-09C6-065A2D3112B8}"/>
              </a:ext>
            </a:extLst>
          </p:cNvPr>
          <p:cNvGraphicFramePr>
            <a:graphicFrameLocks noGrp="1"/>
          </p:cNvGraphicFramePr>
          <p:nvPr>
            <p:extLst>
              <p:ext uri="{D42A27DB-BD31-4B8C-83A1-F6EECF244321}">
                <p14:modId xmlns:p14="http://schemas.microsoft.com/office/powerpoint/2010/main" val="2881836887"/>
              </p:ext>
            </p:extLst>
          </p:nvPr>
        </p:nvGraphicFramePr>
        <p:xfrm>
          <a:off x="685800" y="3886200"/>
          <a:ext cx="7686676" cy="2371090"/>
        </p:xfrm>
        <a:graphic>
          <a:graphicData uri="http://schemas.openxmlformats.org/drawingml/2006/table">
            <a:tbl>
              <a:tblPr rtl="1" firstRow="1" bandRow="1">
                <a:tableStyleId>{2D5ABB26-0587-4C30-8999-92F81FD0307C}</a:tableStyleId>
              </a:tblPr>
              <a:tblGrid>
                <a:gridCol w="3843338">
                  <a:extLst>
                    <a:ext uri="{9D8B030D-6E8A-4147-A177-3AD203B41FA5}">
                      <a16:colId xmlns:a16="http://schemas.microsoft.com/office/drawing/2014/main" xmlns="" val="20000"/>
                    </a:ext>
                  </a:extLst>
                </a:gridCol>
                <a:gridCol w="3843338">
                  <a:extLst>
                    <a:ext uri="{9D8B030D-6E8A-4147-A177-3AD203B41FA5}">
                      <a16:colId xmlns:a16="http://schemas.microsoft.com/office/drawing/2014/main" xmlns="" val="20001"/>
                    </a:ext>
                  </a:extLst>
                </a:gridCol>
              </a:tblGrid>
              <a:tr h="390525">
                <a:tc>
                  <a:txBody>
                    <a:bodyPr/>
                    <a:lstStyle/>
                    <a:p>
                      <a:pPr marL="635" algn="ctr" rtl="1">
                        <a:lnSpc>
                          <a:spcPct val="130000"/>
                        </a:lnSpc>
                        <a:spcBef>
                          <a:spcPts val="0"/>
                        </a:spcBef>
                      </a:pPr>
                      <a:r>
                        <a:rPr lang="ur-PK" sz="1800" b="1" spc="-20" dirty="0">
                          <a:solidFill>
                            <a:srgbClr val="FFFFFF"/>
                          </a:solidFill>
                          <a:latin typeface="Jameel Noori Nastaleeq" panose="02000503000000000004" pitchFamily="2" charset="-78"/>
                          <a:cs typeface="Jameel Noori Nastaleeq" panose="02000503000000000004" pitchFamily="2" charset="-78"/>
                        </a:rPr>
                        <a:t>آئٹم</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marL="0" marR="0" indent="0" algn="ctr" defTabSz="914400" rtl="1" eaLnBrk="1" fontAlgn="auto" latinLnBrk="0" hangingPunct="1">
                        <a:lnSpc>
                          <a:spcPct val="130000"/>
                        </a:lnSpc>
                        <a:spcBef>
                          <a:spcPts val="0"/>
                        </a:spcBef>
                        <a:spcAft>
                          <a:spcPts val="0"/>
                        </a:spcAft>
                        <a:buClrTx/>
                        <a:buSzTx/>
                        <a:buFontTx/>
                        <a:buNone/>
                        <a:tabLst/>
                        <a:defRPr/>
                      </a:pPr>
                      <a:r>
                        <a:rPr lang="ur-PK" b="1" dirty="0" smtClean="0">
                          <a:solidFill>
                            <a:schemeClr val="bg1"/>
                          </a:solidFill>
                          <a:cs typeface="Jameel Noori Nastaleeq" panose="02000503000000000004"/>
                        </a:rPr>
                        <a:t>کفالت کی لاگت (پاکستانی روپے)</a:t>
                      </a:r>
                      <a:endParaRPr b="1" dirty="0">
                        <a:solidFill>
                          <a:schemeClr val="bg1"/>
                        </a:solidFill>
                        <a:cs typeface="Jameel Noori Nastaleeq" panose="02000503000000000004"/>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extLst>
                  <a:ext uri="{0D108BD9-81ED-4DB2-BD59-A6C34878D82A}">
                    <a16:rowId xmlns:a16="http://schemas.microsoft.com/office/drawing/2014/main" xmlns="" val="10000"/>
                  </a:ext>
                </a:extLst>
              </a:tr>
              <a:tr h="395605">
                <a:tc>
                  <a:txBody>
                    <a:bodyPr/>
                    <a:lstStyle/>
                    <a:p>
                      <a:pPr marL="91440" rtl="1">
                        <a:lnSpc>
                          <a:spcPct val="130000"/>
                        </a:lnSpc>
                        <a:spcBef>
                          <a:spcPts val="0"/>
                        </a:spcBef>
                      </a:pPr>
                      <a:r>
                        <a:rPr lang="ur-PK" sz="1800" spc="-25" dirty="0">
                          <a:latin typeface="Jameel Noori Nastaleeq" panose="02000503000000000004" pitchFamily="2" charset="-78"/>
                          <a:cs typeface="Jameel Noori Nastaleeq" panose="02000503000000000004" pitchFamily="2" charset="-78"/>
                        </a:rPr>
                        <a:t>ایم آر آئی</a:t>
                      </a:r>
                      <a:endParaRPr sz="1800" dirty="0">
                        <a:latin typeface="Jameel Noori Nastaleeq" panose="02000503000000000004" pitchFamily="2" charset="-78"/>
                        <a:cs typeface="Jameel Noori Nastaleeq" panose="02000503000000000004" pitchFamily="2" charset="-78"/>
                      </a:endParaRPr>
                    </a:p>
                  </a:txBody>
                  <a:tcPr marL="0" marR="0" marT="31115" marB="0">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D0D7E8"/>
                    </a:solidFill>
                  </a:tcPr>
                </a:tc>
                <a:tc>
                  <a:txBody>
                    <a:bodyPr/>
                    <a:lstStyle/>
                    <a:p>
                      <a:pPr marL="210185" algn="ctr" rtl="1">
                        <a:lnSpc>
                          <a:spcPct val="130000"/>
                        </a:lnSpc>
                        <a:spcBef>
                          <a:spcPts val="0"/>
                        </a:spcBef>
                      </a:pPr>
                      <a:r>
                        <a:rPr lang="en-US" dirty="0" smtClean="0">
                          <a:cs typeface="Jameel Noori Nastaleeq" panose="02000503000000000004"/>
                        </a:rPr>
                        <a:t>24,000/-</a:t>
                      </a:r>
                      <a:r>
                        <a:rPr lang="ur-PK" dirty="0" smtClean="0">
                          <a:cs typeface="Jameel Noori Nastaleeq" panose="02000503000000000004"/>
                        </a:rPr>
                        <a:t> </a:t>
                      </a:r>
                      <a:r>
                        <a:rPr lang="en-US" dirty="0" smtClean="0">
                          <a:cs typeface="Jameel Noori Nastaleeq" panose="02000503000000000004"/>
                        </a:rPr>
                        <a:t>)</a:t>
                      </a:r>
                      <a:r>
                        <a:rPr lang="ur-PK" dirty="0">
                          <a:cs typeface="Jameel Noori Nastaleeq" panose="02000503000000000004"/>
                        </a:rPr>
                        <a:t>کنٹراسٹ</a:t>
                      </a:r>
                      <a:r>
                        <a:rPr lang="en-US" dirty="0">
                          <a:cs typeface="Jameel Noori Nastaleeq" panose="02000503000000000004"/>
                        </a:rPr>
                        <a:t>(</a:t>
                      </a:r>
                      <a:endParaRPr dirty="0">
                        <a:cs typeface="Jameel Noori Nastaleeq" panose="02000503000000000004"/>
                      </a:endParaRPr>
                    </a:p>
                  </a:txBody>
                  <a:tcPr marL="0" marR="0" marT="31115" marB="0">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D0D7E8"/>
                    </a:solidFill>
                  </a:tcPr>
                </a:tc>
                <a:extLst>
                  <a:ext uri="{0D108BD9-81ED-4DB2-BD59-A6C34878D82A}">
                    <a16:rowId xmlns:a16="http://schemas.microsoft.com/office/drawing/2014/main" xmlns="" val="10001"/>
                  </a:ext>
                </a:extLst>
              </a:tr>
              <a:tr h="396240">
                <a:tc>
                  <a:txBody>
                    <a:bodyPr/>
                    <a:lstStyle/>
                    <a:p>
                      <a:pPr marL="91440" rtl="1">
                        <a:lnSpc>
                          <a:spcPct val="130000"/>
                        </a:lnSpc>
                        <a:spcBef>
                          <a:spcPts val="0"/>
                        </a:spcBef>
                      </a:pPr>
                      <a:r>
                        <a:rPr lang="ur-PK" sz="1800" dirty="0">
                          <a:latin typeface="Jameel Noori Nastaleeq" panose="02000503000000000004" pitchFamily="2" charset="-78"/>
                          <a:cs typeface="Jameel Noori Nastaleeq" panose="02000503000000000004" pitchFamily="2" charset="-78"/>
                        </a:rPr>
                        <a:t>سی ٹی سکین</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17804" algn="ctr" rtl="1">
                        <a:lnSpc>
                          <a:spcPct val="130000"/>
                        </a:lnSpc>
                        <a:spcBef>
                          <a:spcPts val="0"/>
                        </a:spcBef>
                      </a:pPr>
                      <a:r>
                        <a:rPr lang="en-US" dirty="0">
                          <a:cs typeface="Jameel Noori Nastaleeq" panose="02000503000000000004"/>
                        </a:rPr>
                        <a:t>14,000/-</a:t>
                      </a:r>
                      <a:r>
                        <a:rPr lang="ur-PK" dirty="0">
                          <a:cs typeface="Jameel Noori Nastaleeq" panose="02000503000000000004"/>
                        </a:rPr>
                        <a:t> </a:t>
                      </a:r>
                      <a:r>
                        <a:rPr lang="en-US" dirty="0">
                          <a:cs typeface="Jameel Noori Nastaleeq" panose="02000503000000000004"/>
                        </a:rPr>
                        <a:t>)</a:t>
                      </a:r>
                      <a:r>
                        <a:rPr lang="ur-PK" dirty="0">
                          <a:cs typeface="Jameel Noori Nastaleeq" panose="02000503000000000004"/>
                        </a:rPr>
                        <a:t>چھاتی</a:t>
                      </a:r>
                      <a:r>
                        <a:rPr lang="en-US" dirty="0">
                          <a:cs typeface="Jameel Noori Nastaleeq" panose="02000503000000000004"/>
                        </a:rPr>
                        <a:t>(</a:t>
                      </a:r>
                      <a:r>
                        <a:rPr lang="ur-PK" dirty="0">
                          <a:cs typeface="Jameel Noori Nastaleeq" panose="02000503000000000004"/>
                        </a:rPr>
                        <a:t>، </a:t>
                      </a:r>
                      <a:r>
                        <a:rPr lang="en-US" dirty="0">
                          <a:cs typeface="Jameel Noori Nastaleeq" panose="02000503000000000004"/>
                        </a:rPr>
                        <a:t>20,000/-</a:t>
                      </a:r>
                      <a:r>
                        <a:rPr lang="ur-PK" dirty="0">
                          <a:cs typeface="Jameel Noori Nastaleeq" panose="02000503000000000004"/>
                        </a:rPr>
                        <a:t> </a:t>
                      </a:r>
                      <a:r>
                        <a:rPr lang="en-US" dirty="0">
                          <a:cs typeface="Jameel Noori Nastaleeq" panose="02000503000000000004"/>
                        </a:rPr>
                        <a:t>)</a:t>
                      </a:r>
                      <a:r>
                        <a:rPr lang="ur-PK" dirty="0">
                          <a:cs typeface="Jameel Noori Nastaleeq" panose="02000503000000000004"/>
                        </a:rPr>
                        <a:t>پیٹ</a:t>
                      </a:r>
                      <a:r>
                        <a:rPr lang="en-US" dirty="0">
                          <a:cs typeface="Jameel Noori Nastaleeq" panose="02000503000000000004"/>
                        </a:rPr>
                        <a:t>(</a:t>
                      </a:r>
                      <a:endParaRPr dirty="0">
                        <a:cs typeface="Jameel Noori Nastaleeq" panose="02000503000000000004"/>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2"/>
                  </a:ext>
                </a:extLst>
              </a:tr>
              <a:tr h="396240">
                <a:tc>
                  <a:txBody>
                    <a:bodyPr/>
                    <a:lstStyle/>
                    <a:p>
                      <a:pPr marL="91440" rtl="1">
                        <a:lnSpc>
                          <a:spcPct val="130000"/>
                        </a:lnSpc>
                        <a:spcBef>
                          <a:spcPts val="0"/>
                        </a:spcBef>
                      </a:pPr>
                      <a:r>
                        <a:rPr lang="ur-PK" sz="1800" spc="-10" dirty="0">
                          <a:latin typeface="Jameel Noori Nastaleeq" panose="02000503000000000004" pitchFamily="2" charset="-78"/>
                          <a:cs typeface="Jameel Noori Nastaleeq" panose="02000503000000000004" pitchFamily="2" charset="-78"/>
                        </a:rPr>
                        <a:t>میموگرافی</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rtl="1">
                        <a:lnSpc>
                          <a:spcPct val="130000"/>
                        </a:lnSpc>
                        <a:spcBef>
                          <a:spcPts val="0"/>
                        </a:spcBef>
                      </a:pPr>
                      <a:r>
                        <a:rPr lang="en-GB" dirty="0">
                          <a:cs typeface="Jameel Noori Nastaleeq" panose="02000503000000000004"/>
                        </a:rPr>
                        <a:t>7</a:t>
                      </a:r>
                      <a:r>
                        <a:rPr dirty="0">
                          <a:cs typeface="Jameel Noori Nastaleeq" panose="02000503000000000004"/>
                        </a:rPr>
                        <a:t>,000/-</a:t>
                      </a: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3"/>
                  </a:ext>
                </a:extLst>
              </a:tr>
              <a:tr h="396240">
                <a:tc>
                  <a:txBody>
                    <a:bodyPr/>
                    <a:lstStyle/>
                    <a:p>
                      <a:pPr marL="91440" rtl="1">
                        <a:lnSpc>
                          <a:spcPct val="130000"/>
                        </a:lnSpc>
                        <a:spcBef>
                          <a:spcPts val="0"/>
                        </a:spcBef>
                      </a:pPr>
                      <a:r>
                        <a:rPr lang="ur-PK" sz="1800" dirty="0">
                          <a:latin typeface="Jameel Noori Nastaleeq" panose="02000503000000000004" pitchFamily="2" charset="-78"/>
                          <a:cs typeface="Jameel Noori Nastaleeq" panose="02000503000000000004" pitchFamily="2" charset="-78"/>
                        </a:rPr>
                        <a:t>ایکس رے</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rtl="1">
                        <a:lnSpc>
                          <a:spcPct val="130000"/>
                        </a:lnSpc>
                        <a:spcBef>
                          <a:spcPts val="0"/>
                        </a:spcBef>
                      </a:pPr>
                      <a:r>
                        <a:rPr lang="en-GB" dirty="0">
                          <a:cs typeface="Jameel Noori Nastaleeq" panose="02000503000000000004"/>
                        </a:rPr>
                        <a:t>1</a:t>
                      </a:r>
                      <a:r>
                        <a:rPr dirty="0">
                          <a:cs typeface="Jameel Noori Nastaleeq" panose="02000503000000000004"/>
                        </a:rPr>
                        <a:t>,</a:t>
                      </a:r>
                      <a:r>
                        <a:rPr lang="en-GB" dirty="0">
                          <a:cs typeface="Jameel Noori Nastaleeq" panose="02000503000000000004"/>
                        </a:rPr>
                        <a:t>5</a:t>
                      </a:r>
                      <a:r>
                        <a:rPr dirty="0">
                          <a:cs typeface="Jameel Noori Nastaleeq" panose="02000503000000000004"/>
                        </a:rPr>
                        <a:t>00/-</a:t>
                      </a: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xmlns="" val="10004"/>
                  </a:ext>
                </a:extLst>
              </a:tr>
              <a:tr h="396240">
                <a:tc>
                  <a:txBody>
                    <a:bodyPr/>
                    <a:lstStyle/>
                    <a:p>
                      <a:pPr marL="91440" rtl="1">
                        <a:lnSpc>
                          <a:spcPct val="130000"/>
                        </a:lnSpc>
                        <a:spcBef>
                          <a:spcPts val="0"/>
                        </a:spcBef>
                      </a:pPr>
                      <a:r>
                        <a:rPr lang="ur-PK" sz="1800" spc="-10" dirty="0">
                          <a:latin typeface="Jameel Noori Nastaleeq" panose="02000503000000000004" pitchFamily="2" charset="-78"/>
                          <a:cs typeface="Jameel Noori Nastaleeq" panose="02000503000000000004" pitchFamily="2" charset="-78"/>
                        </a:rPr>
                        <a:t>الٹراساؤنڈ</a:t>
                      </a:r>
                      <a:endParaRPr sz="1800" dirty="0">
                        <a:latin typeface="Jameel Noori Nastaleeq" panose="02000503000000000004" pitchFamily="2" charset="-78"/>
                        <a:cs typeface="Jameel Noori Nastaleeq" panose="02000503000000000004" pitchFamily="2" charset="-78"/>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rtl="1">
                        <a:lnSpc>
                          <a:spcPct val="130000"/>
                        </a:lnSpc>
                        <a:spcBef>
                          <a:spcPts val="0"/>
                        </a:spcBef>
                      </a:pPr>
                      <a:r>
                        <a:rPr lang="en-GB" dirty="0">
                          <a:cs typeface="Jameel Noori Nastaleeq" panose="02000503000000000004"/>
                        </a:rPr>
                        <a:t>4</a:t>
                      </a:r>
                      <a:r>
                        <a:rPr dirty="0">
                          <a:cs typeface="Jameel Noori Nastaleeq" panose="02000503000000000004"/>
                        </a:rPr>
                        <a:t>,000/-</a:t>
                      </a: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xmlns="" val="10005"/>
                  </a:ext>
                </a:extLst>
              </a:tr>
            </a:tbl>
          </a:graphicData>
        </a:graphic>
      </p:graphicFrame>
      <p:sp>
        <p:nvSpPr>
          <p:cNvPr id="15" name="TextBox 14"/>
          <p:cNvSpPr txBox="1"/>
          <p:nvPr/>
        </p:nvSpPr>
        <p:spPr>
          <a:xfrm>
            <a:off x="3740530" y="716808"/>
            <a:ext cx="4714391" cy="1015663"/>
          </a:xfrm>
          <a:prstGeom prst="rect">
            <a:avLst/>
          </a:prstGeom>
          <a:noFill/>
        </p:spPr>
        <p:txBody>
          <a:bodyPr wrap="square" rtlCol="0">
            <a:spAutoFit/>
          </a:bodyPr>
          <a:lstStyle/>
          <a:p>
            <a:pPr algn="r"/>
            <a:r>
              <a:rPr lang="ar-AE" sz="2400" b="1" dirty="0" smtClean="0"/>
              <a:t>علاج/سروس کو سپانسر کریں</a:t>
            </a:r>
            <a:endParaRPr lang="en-GB" dirty="0"/>
          </a:p>
          <a:p>
            <a:pPr algn="r"/>
            <a:endParaRPr lang="en-GB" i="1" dirty="0" smtClean="0"/>
          </a:p>
          <a:p>
            <a:pPr algn="r"/>
            <a:r>
              <a:rPr lang="ar-AE" i="1" dirty="0" smtClean="0"/>
              <a:t>کوئی بھی عطیہ بڑا یا چھوٹا نہیں ہوتا۔</a:t>
            </a:r>
            <a:endParaRPr lang="en-GB" i="1" dirty="0"/>
          </a:p>
        </p:txBody>
      </p:sp>
      <p:sp>
        <p:nvSpPr>
          <p:cNvPr id="16"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7" name="object 6"/>
          <p:cNvSpPr/>
          <p:nvPr/>
        </p:nvSpPr>
        <p:spPr>
          <a:xfrm>
            <a:off x="3533775" y="1873830"/>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8" name="TextBox 17"/>
          <p:cNvSpPr txBox="1"/>
          <p:nvPr/>
        </p:nvSpPr>
        <p:spPr>
          <a:xfrm>
            <a:off x="4085748" y="2085945"/>
            <a:ext cx="4369173" cy="400110"/>
          </a:xfrm>
          <a:prstGeom prst="rect">
            <a:avLst/>
          </a:prstGeom>
          <a:noFill/>
        </p:spPr>
        <p:txBody>
          <a:bodyPr wrap="square" rtlCol="0">
            <a:spAutoFit/>
          </a:bodyPr>
          <a:lstStyle/>
          <a:p>
            <a:pPr algn="just" rtl="1"/>
            <a:r>
              <a:rPr lang="ur-PK" sz="2000" b="1" dirty="0" smtClean="0">
                <a:ln/>
                <a:solidFill>
                  <a:srgbClr val="FF33CC"/>
                </a:solidFill>
                <a:effectLst>
                  <a:outerShdw blurRad="50800" dist="38100" algn="l" rotWithShape="0">
                    <a:prstClr val="black">
                      <a:alpha val="40000"/>
                    </a:prstClr>
                  </a:outerShdw>
                </a:effectLst>
              </a:rPr>
              <a:t>ایڈوانسڈ ڈائیگناسٹک ریڈیالوجی</a:t>
            </a:r>
            <a:endParaRPr lang="en-US" sz="2000" b="1" dirty="0">
              <a:ln/>
              <a:solidFill>
                <a:srgbClr val="FF33CC"/>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4202093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297</TotalTime>
  <Words>1083</Words>
  <Application>Microsoft Office PowerPoint</Application>
  <PresentationFormat>On-screen Show (4:3)</PresentationFormat>
  <Paragraphs>148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Jameel Noori Nastaleeq</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accounts</dc:creator>
  <cp:lastModifiedBy>Rida Shakil</cp:lastModifiedBy>
  <cp:revision>71</cp:revision>
  <cp:lastPrinted>2023-02-02T07:33:25Z</cp:lastPrinted>
  <dcterms:created xsi:type="dcterms:W3CDTF">2023-01-23T08:37:00Z</dcterms:created>
  <dcterms:modified xsi:type="dcterms:W3CDTF">2023-02-02T07:40:37Z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2023-01-23T00:00:00Z</vt:filetime>
  </property>
  <property fmtid="{D5CDD505-2E9C-101B-9397-08002B2CF9AE}" pid="3" name="Creator">
    <vt:lpwstr>Microsoft® Office PowerPoint® 2007</vt:lpwstr>
  </property>
  <property fmtid="{D5CDD505-2E9C-101B-9397-08002B2CF9AE}" pid="4" name="LastSaved">
    <vt:filetime>2023-01-23T00:00:00Z</vt:filetime>
  </property>
  <property fmtid="{D5CDD505-2E9C-101B-9397-08002B2CF9AE}" pid="5" name="Producer">
    <vt:lpwstr>Microsoft® Office PowerPoint® 2007</vt:lpwstr>
  </property>
</Properties>
</file>