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65" r:id="rId2"/>
    <p:sldId id="256" r:id="rId3"/>
    <p:sldId id="257" r:id="rId4"/>
    <p:sldId id="258" r:id="rId5"/>
    <p:sldId id="259" r:id="rId6"/>
    <p:sldId id="260" r:id="rId7"/>
    <p:sldId id="261" r:id="rId8"/>
    <p:sldId id="262" r:id="rId9"/>
    <p:sldId id="264" r:id="rId10"/>
    <p:sldId id="263" r:id="rId11"/>
  </p:sldIdLst>
  <p:sldSz cx="9144000" cy="6858000" type="screen4x3"/>
  <p:notesSz cx="9926638" cy="6797675"/>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EB242A"/>
    <a:srgbClr val="E7E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41458"/>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5623373" y="0"/>
            <a:ext cx="4301543" cy="341458"/>
          </a:xfrm>
          <a:prstGeom prst="rect">
            <a:avLst/>
          </a:prstGeom>
        </p:spPr>
        <p:txBody>
          <a:bodyPr vert="horz" lIns="93177" tIns="46589" rIns="93177" bIns="46589" rtlCol="0"/>
          <a:lstStyle>
            <a:lvl1pPr algn="r">
              <a:defRPr sz="1200"/>
            </a:lvl1pPr>
          </a:lstStyle>
          <a:p>
            <a:fld id="{84B9895F-EDD6-47BB-A1A1-A80869B81BE7}" type="datetimeFigureOut">
              <a:rPr lang="en-GB" smtClean="0"/>
              <a:t>03/03/2023</a:t>
            </a:fld>
            <a:endParaRPr lang="en-GB"/>
          </a:p>
        </p:txBody>
      </p:sp>
      <p:sp>
        <p:nvSpPr>
          <p:cNvPr id="4" name="Slide Image Placeholder 3"/>
          <p:cNvSpPr>
            <a:spLocks noGrp="1" noRot="1" noChangeAspect="1"/>
          </p:cNvSpPr>
          <p:nvPr>
            <p:ph type="sldImg" idx="2"/>
          </p:nvPr>
        </p:nvSpPr>
        <p:spPr>
          <a:xfrm>
            <a:off x="3433763" y="849313"/>
            <a:ext cx="3059112" cy="2293937"/>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992664" y="3271382"/>
            <a:ext cx="7941310" cy="2676584"/>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56218"/>
            <a:ext cx="4301543" cy="341457"/>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5623373" y="6456218"/>
            <a:ext cx="4301543" cy="341457"/>
          </a:xfrm>
          <a:prstGeom prst="rect">
            <a:avLst/>
          </a:prstGeom>
        </p:spPr>
        <p:txBody>
          <a:bodyPr vert="horz" lIns="93177" tIns="46589" rIns="93177" bIns="46589" rtlCol="0" anchor="b"/>
          <a:lstStyle>
            <a:lvl1pPr algn="r">
              <a:defRPr sz="1200"/>
            </a:lvl1pPr>
          </a:lstStyle>
          <a:p>
            <a:fld id="{26B0E5B9-3BD9-4AE6-8A2C-99E96EAAFC92}" type="slidenum">
              <a:rPr lang="en-GB" smtClean="0"/>
              <a:t>‹#›</a:t>
            </a:fld>
            <a:endParaRPr lang="en-GB"/>
          </a:p>
        </p:txBody>
      </p:sp>
    </p:spTree>
    <p:extLst>
      <p:ext uri="{BB962C8B-B14F-4D97-AF65-F5344CB8AC3E}">
        <p14:creationId xmlns:p14="http://schemas.microsoft.com/office/powerpoint/2010/main" val="2239615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6B0E5B9-3BD9-4AE6-8A2C-99E96EAAFC92}" type="slidenum">
              <a:rPr lang="en-GB" smtClean="0"/>
              <a:t>6</a:t>
            </a:fld>
            <a:endParaRPr lang="en-GB"/>
          </a:p>
        </p:txBody>
      </p:sp>
    </p:spTree>
    <p:extLst>
      <p:ext uri="{BB962C8B-B14F-4D97-AF65-F5344CB8AC3E}">
        <p14:creationId xmlns:p14="http://schemas.microsoft.com/office/powerpoint/2010/main" val="1429806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40739" y="2304415"/>
            <a:ext cx="4337685" cy="1123314"/>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3" name="Holder 3"/>
          <p:cNvSpPr>
            <a:spLocks noGrp="1"/>
          </p:cNvSpPr>
          <p:nvPr>
            <p:ph type="body" idx="1"/>
          </p:nvPr>
        </p:nvSpPr>
        <p:spPr>
          <a:xfrm>
            <a:off x="457200" y="1577340"/>
            <a:ext cx="82296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3/3/2023</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8.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biLevel thresh="5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sp>
        <p:nvSpPr>
          <p:cNvPr id="6" name="TextBox 5"/>
          <p:cNvSpPr txBox="1"/>
          <p:nvPr/>
        </p:nvSpPr>
        <p:spPr>
          <a:xfrm>
            <a:off x="76200" y="168938"/>
            <a:ext cx="6477000" cy="2646878"/>
          </a:xfrm>
          <a:prstGeom prst="rect">
            <a:avLst/>
          </a:prstGeom>
          <a:noFill/>
        </p:spPr>
        <p:txBody>
          <a:bodyPr wrap="square" rtlCol="0">
            <a:spAutoFit/>
          </a:bodyPr>
          <a:lstStyle/>
          <a:p>
            <a:pPr algn="l"/>
            <a:r>
              <a:rPr lang="en-GB" sz="2800" b="1" dirty="0" smtClean="0">
                <a:solidFill>
                  <a:schemeClr val="tx1"/>
                </a:solidFill>
              </a:rPr>
              <a:t>Sponsor a Treatment/Service</a:t>
            </a:r>
          </a:p>
          <a:p>
            <a:pPr marL="0" marR="0" lvl="0" indent="0" defTabSz="914400" eaLnBrk="1" fontAlgn="auto" latinLnBrk="0" hangingPunct="1">
              <a:lnSpc>
                <a:spcPct val="100000"/>
              </a:lnSpc>
              <a:spcBef>
                <a:spcPts val="0"/>
              </a:spcBef>
              <a:spcAft>
                <a:spcPts val="0"/>
              </a:spcAft>
              <a:buClrTx/>
              <a:buSzTx/>
              <a:buFontTx/>
              <a:buNone/>
              <a:tabLst/>
              <a:defRPr/>
            </a:pPr>
            <a:r>
              <a:rPr lang="en-GB" sz="2800" b="1" dirty="0" smtClean="0">
                <a:solidFill>
                  <a:schemeClr val="tx1"/>
                </a:solidFill>
              </a:rPr>
              <a:t/>
            </a:r>
            <a:br>
              <a:rPr lang="en-GB" sz="2800" b="1" dirty="0" smtClean="0">
                <a:solidFill>
                  <a:schemeClr val="tx1"/>
                </a:solidFill>
              </a:rPr>
            </a:br>
            <a:r>
              <a:rPr kumimoji="0" lang="en-GB" sz="1800" b="0" i="1" u="none" strike="noStrike" kern="0" cap="none" spc="0" normalizeH="0" baseline="0" noProof="0" dirty="0" smtClean="0">
                <a:ln>
                  <a:noFill/>
                </a:ln>
                <a:solidFill>
                  <a:sysClr val="windowText" lastClr="000000"/>
                </a:solidFill>
                <a:effectLst/>
                <a:uLnTx/>
                <a:uFillTx/>
              </a:rPr>
              <a:t>No donation is too large or too small. </a:t>
            </a:r>
          </a:p>
          <a:p>
            <a:pPr algn="l"/>
            <a:endParaRPr lang="en-GB" sz="2800" b="1" dirty="0">
              <a:solidFill>
                <a:schemeClr val="tx1"/>
              </a:solidFill>
            </a:endParaRPr>
          </a:p>
          <a:p>
            <a:pPr algn="l"/>
            <a:endParaRPr lang="en-GB" sz="2800" b="1" dirty="0" smtClean="0">
              <a:solidFill>
                <a:schemeClr val="tx1"/>
              </a:solidFill>
            </a:endParaRPr>
          </a:p>
          <a:p>
            <a:endParaRPr lang="en-GB" dirty="0"/>
          </a:p>
          <a:p>
            <a:r>
              <a:rPr lang="en-GB" i="1" dirty="0" smtClean="0"/>
              <a:t> </a:t>
            </a:r>
            <a:endParaRPr lang="en-GB" i="1" dirty="0"/>
          </a:p>
        </p:txBody>
      </p:sp>
      <p:graphicFrame>
        <p:nvGraphicFramePr>
          <p:cNvPr id="7" name="Table 6"/>
          <p:cNvGraphicFramePr>
            <a:graphicFrameLocks noGrp="1"/>
          </p:cNvGraphicFramePr>
          <p:nvPr>
            <p:extLst>
              <p:ext uri="{D42A27DB-BD31-4B8C-83A1-F6EECF244321}">
                <p14:modId xmlns:p14="http://schemas.microsoft.com/office/powerpoint/2010/main" val="4251485694"/>
              </p:ext>
            </p:extLst>
          </p:nvPr>
        </p:nvGraphicFramePr>
        <p:xfrm>
          <a:off x="152400" y="1813560"/>
          <a:ext cx="8686801" cy="4053840"/>
        </p:xfrm>
        <a:graphic>
          <a:graphicData uri="http://schemas.openxmlformats.org/drawingml/2006/table">
            <a:tbl>
              <a:tblPr firstRow="1" bandRow="1">
                <a:tableStyleId>{5C22544A-7EE6-4342-B048-85BDC9FD1C3A}</a:tableStyleId>
              </a:tblPr>
              <a:tblGrid>
                <a:gridCol w="445478"/>
                <a:gridCol w="2664612"/>
                <a:gridCol w="5576711"/>
              </a:tblGrid>
              <a:tr h="370840">
                <a:tc>
                  <a:txBody>
                    <a:bodyPr/>
                    <a:lstStyle/>
                    <a:p>
                      <a:endParaRPr lang="en-GB" dirty="0"/>
                    </a:p>
                  </a:txBody>
                  <a:tcPr>
                    <a:solidFill>
                      <a:srgbClr val="FF33CC"/>
                    </a:solidFill>
                  </a:tcPr>
                </a:tc>
                <a:tc>
                  <a:txBody>
                    <a:bodyPr/>
                    <a:lstStyle/>
                    <a:p>
                      <a:r>
                        <a:rPr lang="en-GB" dirty="0" smtClean="0"/>
                        <a:t>Medical Services</a:t>
                      </a:r>
                      <a:endParaRPr lang="en-GB" b="1" dirty="0"/>
                    </a:p>
                  </a:txBody>
                  <a:tcPr>
                    <a:solidFill>
                      <a:srgbClr val="FF33CC"/>
                    </a:solidFill>
                  </a:tcPr>
                </a:tc>
                <a:tc>
                  <a:txBody>
                    <a:bodyPr/>
                    <a:lstStyle/>
                    <a:p>
                      <a:r>
                        <a:rPr lang="en-GB" dirty="0" smtClean="0"/>
                        <a:t>Sponsorship Cost (PKR)</a:t>
                      </a:r>
                      <a:endParaRPr lang="en-GB" b="1" dirty="0">
                        <a:solidFill>
                          <a:srgbClr val="FF33CC"/>
                        </a:solidFill>
                      </a:endParaRPr>
                    </a:p>
                  </a:txBody>
                  <a:tcPr>
                    <a:solidFill>
                      <a:srgbClr val="FF33CC"/>
                    </a:solidFill>
                  </a:tcPr>
                </a:tc>
              </a:tr>
              <a:tr h="370840">
                <a:tc>
                  <a:txBody>
                    <a:bodyPr/>
                    <a:lstStyle/>
                    <a:p>
                      <a:r>
                        <a:rPr lang="en-GB" sz="1200" b="1" dirty="0" smtClean="0"/>
                        <a:t>1</a:t>
                      </a:r>
                      <a:endParaRPr lang="en-GB" sz="1200" b="1" dirty="0">
                        <a:solidFill>
                          <a:schemeClr val="tx1"/>
                        </a:solidFill>
                      </a:endParaRPr>
                    </a:p>
                  </a:txBody>
                  <a:tcPr/>
                </a:tc>
                <a:tc>
                  <a:txBody>
                    <a:bodyPr/>
                    <a:lstStyle/>
                    <a:p>
                      <a:r>
                        <a:rPr lang="en-GB" sz="1200" b="1" dirty="0" smtClean="0"/>
                        <a:t>Chemotherapy </a:t>
                      </a:r>
                      <a:r>
                        <a:rPr lang="en-GB" sz="1200" dirty="0" smtClean="0"/>
                        <a:t/>
                      </a:r>
                      <a:br>
                        <a:rPr lang="en-GB" sz="1200" dirty="0" smtClean="0"/>
                      </a:br>
                      <a:r>
                        <a:rPr lang="en-GB" sz="1200" dirty="0" smtClean="0"/>
                        <a:t>(Average</a:t>
                      </a:r>
                      <a:r>
                        <a:rPr lang="en-GB" sz="1200" baseline="0" dirty="0" smtClean="0"/>
                        <a:t> S</a:t>
                      </a:r>
                      <a:r>
                        <a:rPr lang="en-GB" sz="1200" dirty="0" smtClean="0"/>
                        <a:t>essions per</a:t>
                      </a:r>
                      <a:r>
                        <a:rPr lang="en-GB" sz="1200" baseline="0" dirty="0" smtClean="0"/>
                        <a:t> patient - </a:t>
                      </a:r>
                      <a:r>
                        <a:rPr lang="en-GB" sz="1200" dirty="0" smtClean="0"/>
                        <a:t>16</a:t>
                      </a:r>
                      <a:r>
                        <a:rPr lang="en-GB" sz="1200" baseline="0" dirty="0" smtClean="0"/>
                        <a:t>)</a:t>
                      </a:r>
                      <a:endParaRPr lang="en-GB" sz="1200" dirty="0"/>
                    </a:p>
                  </a:txBody>
                  <a:tcPr/>
                </a:tc>
                <a:tc>
                  <a:txBody>
                    <a:bodyPr/>
                    <a:lstStyle/>
                    <a:p>
                      <a:r>
                        <a:rPr lang="en-GB" sz="1200" dirty="0" smtClean="0"/>
                        <a:t>25,000</a:t>
                      </a:r>
                      <a:r>
                        <a:rPr lang="en-GB" sz="1200" baseline="0" dirty="0" smtClean="0"/>
                        <a:t>/- (Per Session)</a:t>
                      </a:r>
                      <a:endParaRPr lang="en-GB" sz="1200" dirty="0"/>
                    </a:p>
                  </a:txBody>
                  <a:tcPr/>
                </a:tc>
              </a:tr>
              <a:tr h="370840">
                <a:tc>
                  <a:txBody>
                    <a:bodyPr/>
                    <a:lstStyle/>
                    <a:p>
                      <a:r>
                        <a:rPr lang="en-GB" sz="1200" b="1" dirty="0" smtClean="0"/>
                        <a:t>2</a:t>
                      </a:r>
                      <a:endParaRPr lang="en-GB" sz="1200" b="1" dirty="0">
                        <a:solidFill>
                          <a:schemeClr val="tx1"/>
                        </a:solidFill>
                      </a:endParaRPr>
                    </a:p>
                  </a:txBody>
                  <a:tcPr/>
                </a:tc>
                <a:tc>
                  <a:txBody>
                    <a:bodyPr/>
                    <a:lstStyle/>
                    <a:p>
                      <a:r>
                        <a:rPr lang="en-GB" sz="1200" b="1" dirty="0" smtClean="0"/>
                        <a:t>Targeted</a:t>
                      </a:r>
                      <a:r>
                        <a:rPr lang="en-GB" sz="1200" b="1" baseline="0" dirty="0" smtClean="0"/>
                        <a:t> T</a:t>
                      </a:r>
                      <a:r>
                        <a:rPr lang="en-GB" sz="1200" b="1" dirty="0" smtClean="0"/>
                        <a:t>herapy </a:t>
                      </a:r>
                      <a:br>
                        <a:rPr lang="en-GB" sz="1200" b="1" dirty="0" smtClean="0"/>
                      </a:br>
                      <a:r>
                        <a:rPr lang="en-GB" sz="1200" dirty="0" smtClean="0"/>
                        <a:t>(Average</a:t>
                      </a:r>
                      <a:r>
                        <a:rPr lang="en-GB" sz="1200" baseline="0" dirty="0" smtClean="0"/>
                        <a:t> S</a:t>
                      </a:r>
                      <a:r>
                        <a:rPr lang="en-GB" sz="1200" dirty="0" smtClean="0"/>
                        <a:t>essions per patient - 12)</a:t>
                      </a:r>
                      <a:endParaRPr lang="en-GB" sz="1200" dirty="0"/>
                    </a:p>
                  </a:txBody>
                  <a:tcPr/>
                </a:tc>
                <a:tc>
                  <a:txBody>
                    <a:bodyPr/>
                    <a:lstStyle/>
                    <a:p>
                      <a:r>
                        <a:rPr lang="en-GB" sz="1200" dirty="0" smtClean="0"/>
                        <a:t>55,000/-</a:t>
                      </a:r>
                      <a:r>
                        <a:rPr lang="en-GB" sz="1200" baseline="0" dirty="0" smtClean="0"/>
                        <a:t> (Per Session)</a:t>
                      </a:r>
                      <a:endParaRPr lang="en-GB" sz="1200" dirty="0"/>
                    </a:p>
                  </a:txBody>
                  <a:tcPr/>
                </a:tc>
              </a:tr>
              <a:tr h="370840">
                <a:tc>
                  <a:txBody>
                    <a:bodyPr/>
                    <a:lstStyle/>
                    <a:p>
                      <a:r>
                        <a:rPr lang="en-GB" sz="1200" b="1" dirty="0" smtClean="0"/>
                        <a:t>3</a:t>
                      </a:r>
                      <a:endParaRPr lang="en-GB" sz="1200" b="1" dirty="0">
                        <a:solidFill>
                          <a:schemeClr val="tx1"/>
                        </a:solidFill>
                      </a:endParaRPr>
                    </a:p>
                  </a:txBody>
                  <a:tcPr/>
                </a:tc>
                <a:tc>
                  <a:txBody>
                    <a:bodyPr/>
                    <a:lstStyle/>
                    <a:p>
                      <a:r>
                        <a:rPr lang="en-GB" sz="1200" b="1" dirty="0" smtClean="0"/>
                        <a:t>Radiotherapy </a:t>
                      </a:r>
                      <a:br>
                        <a:rPr lang="en-GB" sz="1200" b="1" dirty="0" smtClean="0"/>
                      </a:br>
                      <a:r>
                        <a:rPr lang="en-GB" sz="1200" dirty="0" smtClean="0"/>
                        <a:t>(Average Fractions per patient - 20)</a:t>
                      </a:r>
                      <a:endParaRPr lang="en-GB" sz="1200" dirty="0"/>
                    </a:p>
                  </a:txBody>
                  <a:tcPr/>
                </a:tc>
                <a:tc>
                  <a:txBody>
                    <a:bodyPr/>
                    <a:lstStyle/>
                    <a:p>
                      <a:r>
                        <a:rPr lang="en-GB" sz="1200" dirty="0" smtClean="0"/>
                        <a:t>3,500/- (Per Fraction)</a:t>
                      </a:r>
                      <a:endParaRPr lang="en-GB" sz="1200" dirty="0"/>
                    </a:p>
                  </a:txBody>
                  <a:tcPr/>
                </a:tc>
              </a:tr>
              <a:tr h="370840">
                <a:tc>
                  <a:txBody>
                    <a:bodyPr/>
                    <a:lstStyle/>
                    <a:p>
                      <a:r>
                        <a:rPr lang="en-GB" sz="1200" b="1" dirty="0" smtClean="0"/>
                        <a:t>4</a:t>
                      </a:r>
                      <a:endParaRPr lang="en-GB" sz="1200" b="1" dirty="0">
                        <a:solidFill>
                          <a:schemeClr val="tx1"/>
                        </a:solidFill>
                      </a:endParaRPr>
                    </a:p>
                  </a:txBody>
                  <a:tcPr/>
                </a:tc>
                <a:tc>
                  <a:txBody>
                    <a:bodyPr/>
                    <a:lstStyle/>
                    <a:p>
                      <a:r>
                        <a:rPr lang="en-GB" sz="1200" b="1" dirty="0" smtClean="0"/>
                        <a:t>Surgery</a:t>
                      </a:r>
                      <a:endParaRPr lang="en-GB" sz="1200" b="1" dirty="0"/>
                    </a:p>
                  </a:txBody>
                  <a:tcPr/>
                </a:tc>
                <a:tc>
                  <a:txBody>
                    <a:bodyPr/>
                    <a:lstStyle/>
                    <a:p>
                      <a:r>
                        <a:rPr lang="en-GB" sz="1200" dirty="0" smtClean="0"/>
                        <a:t>100,000/-</a:t>
                      </a:r>
                      <a:endParaRPr lang="en-GB" sz="1200" dirty="0"/>
                    </a:p>
                  </a:txBody>
                  <a:tcPr/>
                </a:tc>
              </a:tr>
              <a:tr h="370840">
                <a:tc>
                  <a:txBody>
                    <a:bodyPr/>
                    <a:lstStyle/>
                    <a:p>
                      <a:r>
                        <a:rPr lang="en-GB" sz="1200" b="1" dirty="0" smtClean="0"/>
                        <a:t>5</a:t>
                      </a:r>
                      <a:endParaRPr lang="en-GB" sz="1200" b="1" dirty="0">
                        <a:solidFill>
                          <a:schemeClr val="tx1"/>
                        </a:solidFill>
                      </a:endParaRPr>
                    </a:p>
                  </a:txBody>
                  <a:tcPr/>
                </a:tc>
                <a:tc>
                  <a:txBody>
                    <a:bodyPr/>
                    <a:lstStyle/>
                    <a:p>
                      <a:r>
                        <a:rPr lang="en-GB" sz="1200" b="1" dirty="0" smtClean="0"/>
                        <a:t>Hospice Care</a:t>
                      </a:r>
                      <a:endParaRPr lang="en-GB" sz="1200" b="1" dirty="0"/>
                    </a:p>
                  </a:txBody>
                  <a:tcPr/>
                </a:tc>
                <a:tc>
                  <a:txBody>
                    <a:bodyPr/>
                    <a:lstStyle/>
                    <a:p>
                      <a:r>
                        <a:rPr lang="en-GB" sz="1200" dirty="0" smtClean="0"/>
                        <a:t>5,000/- (Per Patient Per Day)</a:t>
                      </a:r>
                      <a:endParaRPr lang="en-GB" sz="1200" dirty="0"/>
                    </a:p>
                  </a:txBody>
                  <a:tcPr/>
                </a:tc>
              </a:tr>
              <a:tr h="370840">
                <a:tc>
                  <a:txBody>
                    <a:bodyPr/>
                    <a:lstStyle/>
                    <a:p>
                      <a:r>
                        <a:rPr lang="en-GB" sz="1200" b="1" dirty="0" smtClean="0"/>
                        <a:t>6</a:t>
                      </a:r>
                      <a:endParaRPr lang="en-GB" sz="1200" b="1" dirty="0">
                        <a:solidFill>
                          <a:schemeClr val="tx1"/>
                        </a:solidFill>
                      </a:endParaRPr>
                    </a:p>
                  </a:txBody>
                  <a:tcPr/>
                </a:tc>
                <a:tc>
                  <a:txBody>
                    <a:bodyPr/>
                    <a:lstStyle/>
                    <a:p>
                      <a:r>
                        <a:rPr lang="en-GB" sz="1200" b="1" dirty="0" smtClean="0"/>
                        <a:t>Biopsy </a:t>
                      </a:r>
                      <a:endParaRPr lang="en-GB" sz="1200" b="1" dirty="0"/>
                    </a:p>
                  </a:txBody>
                  <a:tcPr/>
                </a:tc>
                <a:tc>
                  <a:txBody>
                    <a:bodyPr/>
                    <a:lstStyle/>
                    <a:p>
                      <a:r>
                        <a:rPr lang="en-GB" sz="1200" dirty="0" smtClean="0"/>
                        <a:t>5,000/-</a:t>
                      </a:r>
                      <a:endParaRPr lang="en-GB" sz="1200" dirty="0"/>
                    </a:p>
                  </a:txBody>
                  <a:tcPr/>
                </a:tc>
              </a:tr>
              <a:tr h="370840">
                <a:tc>
                  <a:txBody>
                    <a:bodyPr/>
                    <a:lstStyle/>
                    <a:p>
                      <a:r>
                        <a:rPr lang="en-GB" sz="1200" b="1" dirty="0" smtClean="0"/>
                        <a:t>7</a:t>
                      </a:r>
                      <a:endParaRPr lang="en-GB" sz="1200" b="1" dirty="0">
                        <a:solidFill>
                          <a:schemeClr val="tx1"/>
                        </a:solidFill>
                      </a:endParaRPr>
                    </a:p>
                  </a:txBody>
                  <a:tcPr/>
                </a:tc>
                <a:tc>
                  <a:txBody>
                    <a:bodyPr/>
                    <a:lstStyle/>
                    <a:p>
                      <a:r>
                        <a:rPr lang="en-GB" sz="1200" b="1" dirty="0" smtClean="0"/>
                        <a:t>Histopathology</a:t>
                      </a:r>
                      <a:endParaRPr lang="en-GB" sz="1200" b="1" dirty="0"/>
                    </a:p>
                  </a:txBody>
                  <a:tcPr/>
                </a:tc>
                <a:tc>
                  <a:txBody>
                    <a:bodyPr/>
                    <a:lstStyle/>
                    <a:p>
                      <a:r>
                        <a:rPr lang="en-GB" sz="1200" dirty="0" smtClean="0"/>
                        <a:t>25,000/-</a:t>
                      </a:r>
                      <a:endParaRPr lang="en-GB" sz="1200" dirty="0"/>
                    </a:p>
                  </a:txBody>
                  <a:tcPr/>
                </a:tc>
              </a:tr>
              <a:tr h="370840">
                <a:tc>
                  <a:txBody>
                    <a:bodyPr/>
                    <a:lstStyle/>
                    <a:p>
                      <a:r>
                        <a:rPr lang="en-GB" sz="1200" b="1" dirty="0" smtClean="0"/>
                        <a:t>8</a:t>
                      </a:r>
                      <a:endParaRPr lang="en-GB" sz="1200" b="1" dirty="0">
                        <a:solidFill>
                          <a:schemeClr val="tx1"/>
                        </a:solidFill>
                      </a:endParaRPr>
                    </a:p>
                  </a:txBody>
                  <a:tcPr/>
                </a:tc>
                <a:tc>
                  <a:txBody>
                    <a:bodyPr/>
                    <a:lstStyle/>
                    <a:p>
                      <a:r>
                        <a:rPr lang="en-GB" sz="1200" b="1" dirty="0" smtClean="0"/>
                        <a:t>Diagnostic Pathology </a:t>
                      </a:r>
                      <a:endParaRPr lang="en-GB" sz="1200" b="1" dirty="0"/>
                    </a:p>
                  </a:txBody>
                  <a:tcPr/>
                </a:tc>
                <a:tc>
                  <a:txBody>
                    <a:bodyPr/>
                    <a:lstStyle/>
                    <a:p>
                      <a:r>
                        <a:rPr lang="en-GB" sz="1200" dirty="0" smtClean="0"/>
                        <a:t>2,500/-</a:t>
                      </a:r>
                      <a:endParaRPr lang="en-GB" sz="1200" dirty="0"/>
                    </a:p>
                  </a:txBody>
                  <a:tcPr/>
                </a:tc>
              </a:tr>
              <a:tr h="370840">
                <a:tc>
                  <a:txBody>
                    <a:bodyPr/>
                    <a:lstStyle/>
                    <a:p>
                      <a:r>
                        <a:rPr lang="en-GB" sz="1200" b="1" dirty="0" smtClean="0"/>
                        <a:t>9</a:t>
                      </a:r>
                      <a:endParaRPr lang="en-GB" sz="1200" b="1" dirty="0">
                        <a:solidFill>
                          <a:schemeClr val="tx1"/>
                        </a:solidFill>
                      </a:endParaRPr>
                    </a:p>
                  </a:txBody>
                  <a:tcPr/>
                </a:tc>
                <a:tc>
                  <a:txBody>
                    <a:bodyPr/>
                    <a:lstStyle/>
                    <a:p>
                      <a:r>
                        <a:rPr lang="en-GB" sz="1200" b="1" dirty="0" smtClean="0"/>
                        <a:t>Advanced Diagnostic Radiology </a:t>
                      </a:r>
                      <a:endParaRPr lang="en-GB" sz="1200" b="1" dirty="0"/>
                    </a:p>
                  </a:txBody>
                  <a:tcPr/>
                </a:tc>
                <a:tc>
                  <a:txBody>
                    <a:bodyPr/>
                    <a:lstStyle/>
                    <a:p>
                      <a:r>
                        <a:rPr lang="en-GB" sz="1200" dirty="0" smtClean="0"/>
                        <a:t>MRI</a:t>
                      </a:r>
                      <a:r>
                        <a:rPr lang="en-GB" sz="1200" baseline="0" dirty="0" smtClean="0"/>
                        <a:t> (Contrast Rs. 24,000/-) | CT Scan: (Chest Rs. 14,000/-) &amp; (Abdomen Rs. 20,000/-) | Mammography (Rs. 7,000/-) | X-Rays (Rs. 1,500/-) | Ultrasound (Rs. 4,000/-) |</a:t>
                      </a:r>
                      <a:endParaRPr lang="en-GB" sz="1200" b="1" dirty="0"/>
                    </a:p>
                  </a:txBody>
                  <a:tcPr/>
                </a:tc>
              </a:tr>
            </a:tbl>
          </a:graphicData>
        </a:graphic>
      </p:graphicFrame>
      <p:pic>
        <p:nvPicPr>
          <p:cNvPr id="8" name="Picture 7"/>
          <p:cNvPicPr>
            <a:picLocks noChangeAspect="1"/>
          </p:cNvPicPr>
          <p:nvPr/>
        </p:nvPicPr>
        <p:blipFill rotWithShape="1">
          <a:blip r:embed="rId4"/>
          <a:srcRect l="9969" r="10388"/>
          <a:stretch/>
        </p:blipFill>
        <p:spPr>
          <a:xfrm>
            <a:off x="6890905" y="83948"/>
            <a:ext cx="1905000" cy="1511787"/>
          </a:xfrm>
          <a:prstGeom prst="rect">
            <a:avLst/>
          </a:prstGeom>
        </p:spPr>
      </p:pic>
      <p:sp>
        <p:nvSpPr>
          <p:cNvPr id="12" name="object 6"/>
          <p:cNvSpPr/>
          <p:nvPr/>
        </p:nvSpPr>
        <p:spPr>
          <a:xfrm>
            <a:off x="76200" y="6400800"/>
            <a:ext cx="868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5" name="object 6"/>
          <p:cNvSpPr/>
          <p:nvPr/>
        </p:nvSpPr>
        <p:spPr>
          <a:xfrm>
            <a:off x="76200" y="1516621"/>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extLst>
      <p:ext uri="{BB962C8B-B14F-4D97-AF65-F5344CB8AC3E}">
        <p14:creationId xmlns:p14="http://schemas.microsoft.com/office/powerpoint/2010/main" val="2833987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297568124"/>
              </p:ext>
            </p:extLst>
          </p:nvPr>
        </p:nvGraphicFramePr>
        <p:xfrm>
          <a:off x="746531" y="4800600"/>
          <a:ext cx="7702144" cy="1477645"/>
        </p:xfrm>
        <a:graphic>
          <a:graphicData uri="http://schemas.openxmlformats.org/drawingml/2006/table">
            <a:tbl>
              <a:tblPr firstRow="1" bandRow="1">
                <a:tableStyleId>{2D5ABB26-0587-4C30-8999-92F81FD0307C}</a:tableStyleId>
              </a:tblPr>
              <a:tblGrid>
                <a:gridCol w="3851072"/>
                <a:gridCol w="3851072"/>
              </a:tblGrid>
              <a:tr h="365760">
                <a:tc>
                  <a:txBody>
                    <a:bodyPr/>
                    <a:lstStyle/>
                    <a:p>
                      <a:pPr marL="635" algn="ctr">
                        <a:lnSpc>
                          <a:spcPct val="100000"/>
                        </a:lnSpc>
                        <a:spcBef>
                          <a:spcPts val="250"/>
                        </a:spcBef>
                      </a:pPr>
                      <a:r>
                        <a:rPr lang="en-GB" sz="1800" b="1" spc="-20" dirty="0" smtClean="0">
                          <a:solidFill>
                            <a:srgbClr val="FFFFFF"/>
                          </a:solidFill>
                          <a:latin typeface="Arial"/>
                          <a:cs typeface="Arial"/>
                        </a:rPr>
                        <a:t>Item</a:t>
                      </a:r>
                      <a:endParaRPr lang="en-GB"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algn="ctr">
                        <a:lnSpc>
                          <a:spcPct val="100000"/>
                        </a:lnSpc>
                        <a:spcBef>
                          <a:spcPts val="250"/>
                        </a:spcBef>
                      </a:pPr>
                      <a:r>
                        <a:rPr lang="en-GB" sz="1800" b="1" spc="-130" dirty="0" smtClean="0">
                          <a:solidFill>
                            <a:srgbClr val="FFFFFF"/>
                          </a:solidFill>
                          <a:latin typeface="Arial"/>
                          <a:cs typeface="Arial"/>
                        </a:rPr>
                        <a:t>Sponsorship</a:t>
                      </a:r>
                      <a:r>
                        <a:rPr lang="en-GB" sz="1800" b="1" spc="-130" baseline="0" dirty="0" smtClean="0">
                          <a:solidFill>
                            <a:srgbClr val="FFFFFF"/>
                          </a:solidFill>
                          <a:latin typeface="Arial"/>
                          <a:cs typeface="Arial"/>
                        </a:rPr>
                        <a:t> Cost</a:t>
                      </a:r>
                      <a:endParaRPr lang="en-GB"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r>
              <a:tr h="370840">
                <a:tc>
                  <a:txBody>
                    <a:bodyPr/>
                    <a:lstStyle/>
                    <a:p>
                      <a:pPr marL="91440">
                        <a:lnSpc>
                          <a:spcPct val="100000"/>
                        </a:lnSpc>
                        <a:spcBef>
                          <a:spcPts val="250"/>
                        </a:spcBef>
                      </a:pPr>
                      <a:r>
                        <a:rPr lang="en-GB" sz="1800" spc="-10" dirty="0" smtClean="0">
                          <a:latin typeface="Calibri"/>
                          <a:cs typeface="Calibri"/>
                        </a:rPr>
                        <a:t>Treatment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250"/>
                        </a:spcBef>
                      </a:pPr>
                      <a:r>
                        <a:rPr lang="en-GB" sz="1800" spc="-10" dirty="0" smtClean="0">
                          <a:latin typeface="Calibri"/>
                          <a:cs typeface="Calibri"/>
                        </a:rPr>
                        <a:t>Chemotherapy</a:t>
                      </a:r>
                      <a:r>
                        <a:rPr lang="en-GB" sz="1800" dirty="0" smtClean="0">
                          <a:latin typeface="Calibri"/>
                          <a:cs typeface="Calibri"/>
                        </a:rPr>
                        <a:t> </a:t>
                      </a:r>
                      <a:r>
                        <a:rPr lang="en-GB" sz="1800" spc="-10" dirty="0" smtClean="0">
                          <a:latin typeface="Calibri"/>
                          <a:cs typeface="Calibri"/>
                        </a:rPr>
                        <a:t>Session</a:t>
                      </a:r>
                      <a:endParaRPr lang="en-GB"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r>
              <a:tr h="370840">
                <a:tc>
                  <a:txBody>
                    <a:bodyPr/>
                    <a:lstStyle/>
                    <a:p>
                      <a:pPr marL="91440">
                        <a:lnSpc>
                          <a:spcPct val="100000"/>
                        </a:lnSpc>
                        <a:spcBef>
                          <a:spcPts val="250"/>
                        </a:spcBef>
                      </a:pPr>
                      <a:r>
                        <a:rPr lang="en-GB" sz="1800" dirty="0" smtClean="0">
                          <a:latin typeface="Calibri"/>
                          <a:cs typeface="Calibri"/>
                        </a:rPr>
                        <a:t>Donate </a:t>
                      </a:r>
                      <a:r>
                        <a:rPr sz="1800" spc="-10" dirty="0" smtClean="0">
                          <a:latin typeface="Calibri"/>
                          <a:cs typeface="Calibri"/>
                        </a:rPr>
                        <a:t>(PKR</a:t>
                      </a:r>
                      <a:r>
                        <a:rPr sz="1800" spc="-10" dirty="0">
                          <a:latin typeface="Calibri"/>
                          <a:cs typeface="Calibri"/>
                        </a:rPr>
                        <a: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250"/>
                        </a:spcBef>
                      </a:pPr>
                      <a:r>
                        <a:rPr sz="1800" spc="-10" dirty="0">
                          <a:latin typeface="Calibri"/>
                          <a:cs typeface="Calibri"/>
                        </a:rPr>
                        <a:t>25,000</a:t>
                      </a:r>
                      <a:r>
                        <a:rPr sz="1800" spc="-10" dirty="0" smtClean="0">
                          <a:latin typeface="Calibri"/>
                          <a:cs typeface="Calibri"/>
                        </a:rPr>
                        <a:t>/-</a:t>
                      </a:r>
                      <a:r>
                        <a:rPr lang="en-GB" sz="1800" spc="-10" dirty="0" smtClean="0">
                          <a:latin typeface="Calibri"/>
                          <a:cs typeface="Calibri"/>
                        </a:rPr>
                        <a:t> Per Session</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70205">
                <a:tc>
                  <a:txBody>
                    <a:bodyPr/>
                    <a:lstStyle/>
                    <a:p>
                      <a:pPr marL="91440">
                        <a:lnSpc>
                          <a:spcPct val="100000"/>
                        </a:lnSpc>
                        <a:spcBef>
                          <a:spcPts val="250"/>
                        </a:spcBef>
                      </a:pPr>
                      <a:r>
                        <a:rPr lang="en-GB" sz="1800" spc="-10" dirty="0" smtClean="0">
                          <a:latin typeface="Calibri"/>
                          <a:cs typeface="Calibri"/>
                        </a:rPr>
                        <a:t>Average</a:t>
                      </a:r>
                      <a:r>
                        <a:rPr lang="en-GB" sz="1800" spc="-60" dirty="0" smtClean="0">
                          <a:latin typeface="Calibri"/>
                          <a:cs typeface="Calibri"/>
                        </a:rPr>
                        <a:t> </a:t>
                      </a:r>
                      <a:r>
                        <a:rPr lang="en-GB" sz="1800" spc="-10" dirty="0" smtClean="0">
                          <a:latin typeface="Calibri"/>
                          <a:cs typeface="Calibri"/>
                        </a:rPr>
                        <a:t>Sessions Per Patient</a:t>
                      </a:r>
                      <a:endParaRPr lang="en-GB"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250"/>
                        </a:spcBef>
                      </a:pPr>
                      <a:r>
                        <a:rPr sz="1800" spc="-25" dirty="0">
                          <a:latin typeface="Calibri"/>
                          <a:cs typeface="Calibri"/>
                        </a:rPr>
                        <a:t>16</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bl>
          </a:graphicData>
        </a:graphic>
      </p:graphicFrame>
      <p:sp>
        <p:nvSpPr>
          <p:cNvPr id="5" name="object 5"/>
          <p:cNvSpPr txBox="1"/>
          <p:nvPr/>
        </p:nvSpPr>
        <p:spPr>
          <a:xfrm>
            <a:off x="746531" y="2320925"/>
            <a:ext cx="4279493" cy="1946275"/>
          </a:xfrm>
          <a:prstGeom prst="rect">
            <a:avLst/>
          </a:prstGeom>
        </p:spPr>
        <p:txBody>
          <a:bodyPr vert="horz" wrap="square" lIns="0" tIns="12700" rIns="0" bIns="0" rtlCol="0">
            <a:spAutoFit/>
          </a:bodyPr>
          <a:lstStyle/>
          <a:p>
            <a:pPr marL="12700" marR="5080" algn="just">
              <a:lnSpc>
                <a:spcPct val="100000"/>
              </a:lnSpc>
              <a:spcBef>
                <a:spcPts val="100"/>
              </a:spcBef>
            </a:pPr>
            <a:r>
              <a:rPr lang="en-GB" sz="1800" dirty="0" smtClean="0">
                <a:latin typeface="Calibri" panose="020F0502020204030204" pitchFamily="34" charset="0"/>
                <a:cs typeface="Calibri" panose="020F0502020204030204" pitchFamily="34" charset="0"/>
              </a:rPr>
              <a:t>It</a:t>
            </a:r>
            <a:r>
              <a:rPr sz="1800" spc="30" dirty="0" smtClean="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is</a:t>
            </a:r>
            <a:r>
              <a:rPr sz="1800" spc="8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a</a:t>
            </a:r>
            <a:r>
              <a:rPr sz="1800" spc="-20" dirty="0">
                <a:latin typeface="Calibri" panose="020F0502020204030204" pitchFamily="34" charset="0"/>
                <a:cs typeface="Calibri" panose="020F0502020204030204" pitchFamily="34" charset="0"/>
              </a:rPr>
              <a:t> </a:t>
            </a:r>
            <a:r>
              <a:rPr sz="1800" spc="-155" dirty="0">
                <a:latin typeface="Calibri" panose="020F0502020204030204" pitchFamily="34" charset="0"/>
                <a:cs typeface="Calibri" panose="020F0502020204030204" pitchFamily="34" charset="0"/>
              </a:rPr>
              <a:t>cancer</a:t>
            </a:r>
            <a:r>
              <a:rPr sz="1800" spc="30" dirty="0">
                <a:latin typeface="Calibri" panose="020F0502020204030204" pitchFamily="34" charset="0"/>
                <a:cs typeface="Calibri" panose="020F0502020204030204" pitchFamily="34" charset="0"/>
              </a:rPr>
              <a:t> </a:t>
            </a:r>
            <a:r>
              <a:rPr sz="1800" spc="-65" dirty="0">
                <a:latin typeface="Calibri" panose="020F0502020204030204" pitchFamily="34" charset="0"/>
                <a:cs typeface="Calibri" panose="020F0502020204030204" pitchFamily="34" charset="0"/>
              </a:rPr>
              <a:t>treatment</a:t>
            </a:r>
            <a:r>
              <a:rPr sz="1800" spc="-20" dirty="0">
                <a:latin typeface="Calibri" panose="020F0502020204030204" pitchFamily="34" charset="0"/>
                <a:cs typeface="Calibri" panose="020F0502020204030204" pitchFamily="34" charset="0"/>
              </a:rPr>
              <a:t> </a:t>
            </a:r>
            <a:r>
              <a:rPr sz="1800" spc="-90" dirty="0">
                <a:latin typeface="Calibri" panose="020F0502020204030204" pitchFamily="34" charset="0"/>
                <a:cs typeface="Calibri" panose="020F0502020204030204" pitchFamily="34" charset="0"/>
              </a:rPr>
              <a:t>where </a:t>
            </a:r>
            <a:r>
              <a:rPr sz="1800" spc="-110" dirty="0">
                <a:latin typeface="Calibri" panose="020F0502020204030204" pitchFamily="34" charset="0"/>
                <a:cs typeface="Calibri" panose="020F0502020204030204" pitchFamily="34" charset="0"/>
              </a:rPr>
              <a:t>medicine</a:t>
            </a:r>
            <a:r>
              <a:rPr sz="1800" spc="-15" dirty="0">
                <a:latin typeface="Calibri" panose="020F0502020204030204" pitchFamily="34" charset="0"/>
                <a:cs typeface="Calibri" panose="020F0502020204030204" pitchFamily="34" charset="0"/>
              </a:rPr>
              <a:t> </a:t>
            </a:r>
            <a:r>
              <a:rPr sz="1800" spc="-65" dirty="0">
                <a:latin typeface="Calibri" panose="020F0502020204030204" pitchFamily="34" charset="0"/>
                <a:cs typeface="Calibri" panose="020F0502020204030204" pitchFamily="34" charset="0"/>
              </a:rPr>
              <a:t>is</a:t>
            </a:r>
            <a:r>
              <a:rPr sz="1800" spc="-60" dirty="0">
                <a:latin typeface="Calibri" panose="020F0502020204030204" pitchFamily="34" charset="0"/>
                <a:cs typeface="Calibri" panose="020F0502020204030204" pitchFamily="34" charset="0"/>
              </a:rPr>
              <a:t> </a:t>
            </a:r>
            <a:r>
              <a:rPr sz="1800" spc="-130" dirty="0">
                <a:latin typeface="Calibri" panose="020F0502020204030204" pitchFamily="34" charset="0"/>
                <a:cs typeface="Calibri" panose="020F0502020204030204" pitchFamily="34" charset="0"/>
              </a:rPr>
              <a:t>used</a:t>
            </a:r>
            <a:r>
              <a:rPr sz="1800" dirty="0">
                <a:latin typeface="Calibri" panose="020F0502020204030204" pitchFamily="34" charset="0"/>
                <a:cs typeface="Calibri" panose="020F0502020204030204" pitchFamily="34" charset="0"/>
              </a:rPr>
              <a:t> to</a:t>
            </a:r>
            <a:r>
              <a:rPr sz="1800" spc="-40" dirty="0">
                <a:latin typeface="Calibri" panose="020F0502020204030204" pitchFamily="34" charset="0"/>
                <a:cs typeface="Calibri" panose="020F0502020204030204" pitchFamily="34" charset="0"/>
              </a:rPr>
              <a:t> </a:t>
            </a:r>
            <a:r>
              <a:rPr sz="1800" spc="-20" dirty="0">
                <a:latin typeface="Calibri" panose="020F0502020204030204" pitchFamily="34" charset="0"/>
                <a:cs typeface="Calibri" panose="020F0502020204030204" pitchFamily="34" charset="0"/>
              </a:rPr>
              <a:t>kill </a:t>
            </a:r>
            <a:r>
              <a:rPr sz="1800" spc="-140" dirty="0">
                <a:latin typeface="Calibri" panose="020F0502020204030204" pitchFamily="34" charset="0"/>
                <a:cs typeface="Calibri" panose="020F0502020204030204" pitchFamily="34" charset="0"/>
              </a:rPr>
              <a:t>cancer</a:t>
            </a:r>
            <a:r>
              <a:rPr sz="1800" spc="15" dirty="0">
                <a:latin typeface="Calibri" panose="020F0502020204030204" pitchFamily="34" charset="0"/>
                <a:cs typeface="Calibri" panose="020F0502020204030204" pitchFamily="34" charset="0"/>
              </a:rPr>
              <a:t> </a:t>
            </a:r>
            <a:r>
              <a:rPr sz="1800" spc="-90" dirty="0">
                <a:latin typeface="Calibri" panose="020F0502020204030204" pitchFamily="34" charset="0"/>
                <a:cs typeface="Calibri" panose="020F0502020204030204" pitchFamily="34" charset="0"/>
              </a:rPr>
              <a:t>cells.</a:t>
            </a:r>
            <a:r>
              <a:rPr sz="1800" spc="75" dirty="0">
                <a:latin typeface="Calibri" panose="020F0502020204030204" pitchFamily="34" charset="0"/>
                <a:cs typeface="Calibri" panose="020F0502020204030204" pitchFamily="34" charset="0"/>
              </a:rPr>
              <a:t> </a:t>
            </a:r>
            <a:r>
              <a:rPr sz="1800" spc="-10" dirty="0">
                <a:latin typeface="Calibri" panose="020F0502020204030204" pitchFamily="34" charset="0"/>
                <a:cs typeface="Calibri" panose="020F0502020204030204" pitchFamily="34" charset="0"/>
              </a:rPr>
              <a:t>There </a:t>
            </a:r>
            <a:r>
              <a:rPr sz="1800" dirty="0">
                <a:latin typeface="Calibri" panose="020F0502020204030204" pitchFamily="34" charset="0"/>
                <a:cs typeface="Calibri" panose="020F0502020204030204" pitchFamily="34" charset="0"/>
              </a:rPr>
              <a:t>are</a:t>
            </a:r>
            <a:r>
              <a:rPr sz="1800" spc="33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many</a:t>
            </a:r>
            <a:r>
              <a:rPr sz="1800" spc="34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different</a:t>
            </a:r>
            <a:r>
              <a:rPr sz="1800" spc="33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types</a:t>
            </a:r>
            <a:r>
              <a:rPr sz="1800" spc="34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of</a:t>
            </a:r>
            <a:r>
              <a:rPr sz="1800" spc="340" dirty="0">
                <a:latin typeface="Calibri" panose="020F0502020204030204" pitchFamily="34" charset="0"/>
                <a:cs typeface="Calibri" panose="020F0502020204030204" pitchFamily="34" charset="0"/>
              </a:rPr>
              <a:t> </a:t>
            </a:r>
            <a:r>
              <a:rPr sz="1800" spc="-10" dirty="0">
                <a:latin typeface="Calibri" panose="020F0502020204030204" pitchFamily="34" charset="0"/>
                <a:cs typeface="Calibri" panose="020F0502020204030204" pitchFamily="34" charset="0"/>
              </a:rPr>
              <a:t>chemotherapy </a:t>
            </a:r>
            <a:r>
              <a:rPr sz="1800" dirty="0">
                <a:latin typeface="Calibri" panose="020F0502020204030204" pitchFamily="34" charset="0"/>
                <a:cs typeface="Calibri" panose="020F0502020204030204" pitchFamily="34" charset="0"/>
              </a:rPr>
              <a:t>medicine,</a:t>
            </a:r>
            <a:r>
              <a:rPr sz="1800" spc="8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but</a:t>
            </a:r>
            <a:r>
              <a:rPr sz="1800" spc="10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they</a:t>
            </a:r>
            <a:r>
              <a:rPr sz="1800" spc="9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all</a:t>
            </a:r>
            <a:r>
              <a:rPr sz="1800" spc="9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work</a:t>
            </a:r>
            <a:r>
              <a:rPr sz="1800" spc="8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in</a:t>
            </a:r>
            <a:r>
              <a:rPr sz="1800" spc="10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a</a:t>
            </a:r>
            <a:r>
              <a:rPr sz="1800" spc="11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similar</a:t>
            </a:r>
            <a:r>
              <a:rPr sz="1800" spc="95" dirty="0">
                <a:latin typeface="Calibri" panose="020F0502020204030204" pitchFamily="34" charset="0"/>
                <a:cs typeface="Calibri" panose="020F0502020204030204" pitchFamily="34" charset="0"/>
              </a:rPr>
              <a:t> </a:t>
            </a:r>
            <a:r>
              <a:rPr sz="1800" spc="-35" dirty="0">
                <a:latin typeface="Calibri" panose="020F0502020204030204" pitchFamily="34" charset="0"/>
                <a:cs typeface="Calibri" panose="020F0502020204030204" pitchFamily="34" charset="0"/>
              </a:rPr>
              <a:t>way. </a:t>
            </a:r>
            <a:r>
              <a:rPr sz="1800" dirty="0">
                <a:latin typeface="Calibri" panose="020F0502020204030204" pitchFamily="34" charset="0"/>
                <a:cs typeface="Calibri" panose="020F0502020204030204" pitchFamily="34" charset="0"/>
              </a:rPr>
              <a:t>They</a:t>
            </a:r>
            <a:r>
              <a:rPr sz="1800" spc="409"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stop</a:t>
            </a:r>
            <a:r>
              <a:rPr sz="1800" spc="43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cancer</a:t>
            </a:r>
            <a:r>
              <a:rPr sz="1800" spc="420" dirty="0">
                <a:latin typeface="Calibri" panose="020F0502020204030204" pitchFamily="34" charset="0"/>
                <a:cs typeface="Calibri" panose="020F0502020204030204" pitchFamily="34" charset="0"/>
              </a:rPr>
              <a:t> </a:t>
            </a:r>
            <a:r>
              <a:rPr sz="1800" dirty="0" smtClean="0">
                <a:latin typeface="Calibri" panose="020F0502020204030204" pitchFamily="34" charset="0"/>
                <a:cs typeface="Calibri" panose="020F0502020204030204" pitchFamily="34" charset="0"/>
              </a:rPr>
              <a:t>cell</a:t>
            </a:r>
            <a:r>
              <a:rPr lang="en-GB" sz="1800" dirty="0" smtClean="0">
                <a:latin typeface="Calibri" panose="020F0502020204030204" pitchFamily="34" charset="0"/>
                <a:cs typeface="Calibri" panose="020F0502020204030204" pitchFamily="34" charset="0"/>
              </a:rPr>
              <a:t>s from</a:t>
            </a:r>
            <a:r>
              <a:rPr lang="en-GB" spc="434" dirty="0">
                <a:latin typeface="Calibri" panose="020F0502020204030204" pitchFamily="34" charset="0"/>
                <a:cs typeface="Calibri" panose="020F0502020204030204" pitchFamily="34" charset="0"/>
              </a:rPr>
              <a:t> </a:t>
            </a:r>
            <a:r>
              <a:rPr sz="1800" dirty="0" smtClean="0">
                <a:latin typeface="Calibri" panose="020F0502020204030204" pitchFamily="34" charset="0"/>
                <a:cs typeface="Calibri" panose="020F0502020204030204" pitchFamily="34" charset="0"/>
              </a:rPr>
              <a:t>reproducing</a:t>
            </a:r>
            <a:r>
              <a:rPr sz="1800" dirty="0">
                <a:latin typeface="Calibri" panose="020F0502020204030204" pitchFamily="34" charset="0"/>
                <a:cs typeface="Calibri" panose="020F0502020204030204" pitchFamily="34" charset="0"/>
              </a:rPr>
              <a:t>,</a:t>
            </a:r>
            <a:r>
              <a:rPr sz="1800" spc="430" dirty="0">
                <a:latin typeface="Calibri" panose="020F0502020204030204" pitchFamily="34" charset="0"/>
                <a:cs typeface="Calibri" panose="020F0502020204030204" pitchFamily="34" charset="0"/>
              </a:rPr>
              <a:t> </a:t>
            </a:r>
            <a:r>
              <a:rPr sz="1800" spc="-10" dirty="0">
                <a:latin typeface="Calibri" panose="020F0502020204030204" pitchFamily="34" charset="0"/>
                <a:cs typeface="Calibri" panose="020F0502020204030204" pitchFamily="34" charset="0"/>
              </a:rPr>
              <a:t>which </a:t>
            </a:r>
            <a:r>
              <a:rPr sz="1800" dirty="0">
                <a:latin typeface="Calibri" panose="020F0502020204030204" pitchFamily="34" charset="0"/>
                <a:cs typeface="Calibri" panose="020F0502020204030204" pitchFamily="34" charset="0"/>
              </a:rPr>
              <a:t>prevents</a:t>
            </a:r>
            <a:r>
              <a:rPr sz="1800" spc="17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them</a:t>
            </a:r>
            <a:r>
              <a:rPr sz="1800" spc="19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from</a:t>
            </a:r>
            <a:r>
              <a:rPr sz="1800" spc="18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growing</a:t>
            </a:r>
            <a:r>
              <a:rPr sz="1800" spc="19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and</a:t>
            </a:r>
            <a:r>
              <a:rPr sz="1800" spc="190" dirty="0">
                <a:latin typeface="Calibri" panose="020F0502020204030204" pitchFamily="34" charset="0"/>
                <a:cs typeface="Calibri" panose="020F0502020204030204" pitchFamily="34" charset="0"/>
              </a:rPr>
              <a:t> </a:t>
            </a:r>
            <a:r>
              <a:rPr sz="1800" spc="-10" dirty="0">
                <a:latin typeface="Calibri" panose="020F0502020204030204" pitchFamily="34" charset="0"/>
                <a:cs typeface="Calibri" panose="020F0502020204030204" pitchFamily="34" charset="0"/>
              </a:rPr>
              <a:t>spreading </a:t>
            </a:r>
            <a:r>
              <a:rPr sz="1800" dirty="0">
                <a:latin typeface="Calibri" panose="020F0502020204030204" pitchFamily="34" charset="0"/>
                <a:cs typeface="Calibri" panose="020F0502020204030204" pitchFamily="34" charset="0"/>
              </a:rPr>
              <a:t>in</a:t>
            </a:r>
            <a:r>
              <a:rPr sz="1800" spc="-1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the</a:t>
            </a:r>
            <a:r>
              <a:rPr sz="1800" spc="-5" dirty="0">
                <a:latin typeface="Calibri" panose="020F0502020204030204" pitchFamily="34" charset="0"/>
                <a:cs typeface="Calibri" panose="020F0502020204030204" pitchFamily="34" charset="0"/>
              </a:rPr>
              <a:t> </a:t>
            </a:r>
            <a:r>
              <a:rPr sz="1800" spc="-20" dirty="0">
                <a:latin typeface="Calibri" panose="020F0502020204030204" pitchFamily="34" charset="0"/>
                <a:cs typeface="Calibri" panose="020F0502020204030204" pitchFamily="34" charset="0"/>
              </a:rPr>
              <a:t>body.</a:t>
            </a:r>
            <a:endParaRPr sz="1800" dirty="0">
              <a:latin typeface="Calibri" panose="020F0502020204030204" pitchFamily="34" charset="0"/>
              <a:cs typeface="Calibri" panose="020F0502020204030204" pitchFamily="34" charset="0"/>
            </a:endParaRPr>
          </a:p>
        </p:txBody>
      </p:sp>
      <p:pic>
        <p:nvPicPr>
          <p:cNvPr id="14" name="Picture 13"/>
          <p:cNvPicPr>
            <a:picLocks noChangeAspect="1"/>
          </p:cNvPicPr>
          <p:nvPr/>
        </p:nvPicPr>
        <p:blipFill rotWithShape="1">
          <a:blip r:embed="rId3"/>
          <a:srcRect r="10388"/>
          <a:stretch/>
        </p:blipFill>
        <p:spPr>
          <a:xfrm>
            <a:off x="6476693" y="420018"/>
            <a:ext cx="1971982" cy="1390844"/>
          </a:xfrm>
          <a:prstGeom prst="rect">
            <a:avLst/>
          </a:prstGeom>
        </p:spPr>
      </p:pic>
      <p:sp>
        <p:nvSpPr>
          <p:cNvPr id="3" name="TextBox 2"/>
          <p:cNvSpPr txBox="1"/>
          <p:nvPr/>
        </p:nvSpPr>
        <p:spPr>
          <a:xfrm>
            <a:off x="746531" y="707620"/>
            <a:ext cx="4714391" cy="1015663"/>
          </a:xfrm>
          <a:prstGeom prst="rect">
            <a:avLst/>
          </a:prstGeom>
          <a:noFill/>
        </p:spPr>
        <p:txBody>
          <a:bodyPr wrap="square" rtlCol="0">
            <a:spAutoFit/>
          </a:bodyPr>
          <a:lstStyle/>
          <a:p>
            <a:r>
              <a:rPr lang="en-GB" sz="2400" b="1" dirty="0" smtClean="0"/>
              <a:t>Sponsor a Treatment/Service</a:t>
            </a:r>
          </a:p>
          <a:p>
            <a:endParaRPr lang="en-GB" dirty="0"/>
          </a:p>
          <a:p>
            <a:r>
              <a:rPr lang="en-GB" i="1" dirty="0" smtClean="0"/>
              <a:t>No donation is too large or too small. </a:t>
            </a:r>
            <a:endParaRPr lang="en-GB" i="1" dirty="0"/>
          </a:p>
        </p:txBody>
      </p:sp>
      <p:sp>
        <p:nvSpPr>
          <p:cNvPr id="15" name="TextBox 14"/>
          <p:cNvSpPr txBox="1"/>
          <p:nvPr/>
        </p:nvSpPr>
        <p:spPr>
          <a:xfrm>
            <a:off x="660806" y="1900088"/>
            <a:ext cx="4054069" cy="400110"/>
          </a:xfrm>
          <a:prstGeom prst="rect">
            <a:avLst/>
          </a:prstGeom>
          <a:noFill/>
        </p:spPr>
        <p:txBody>
          <a:bodyPr wrap="square" rtlCol="0">
            <a:spAutoFit/>
          </a:bodyPr>
          <a:lstStyle/>
          <a:p>
            <a:r>
              <a:rPr lang="en-GB" sz="2000" b="1" dirty="0" smtClean="0">
                <a:solidFill>
                  <a:srgbClr val="FF33CC"/>
                </a:solidFill>
              </a:rPr>
              <a:t>Chemotherapy</a:t>
            </a:r>
          </a:p>
        </p:txBody>
      </p:sp>
      <p:pic>
        <p:nvPicPr>
          <p:cNvPr id="17" name="Picture 16" descr="https://d3nn873nee648n.cloudfront.net/900x600/19813/1-SM96587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6787"/>
          <a:stretch/>
        </p:blipFill>
        <p:spPr bwMode="auto">
          <a:xfrm>
            <a:off x="5240973" y="2300198"/>
            <a:ext cx="3207702" cy="2294177"/>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3" name="object 6"/>
          <p:cNvSpPr/>
          <p:nvPr/>
        </p:nvSpPr>
        <p:spPr>
          <a:xfrm>
            <a:off x="746531" y="1835725"/>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1867721038"/>
              </p:ext>
            </p:extLst>
          </p:nvPr>
        </p:nvGraphicFramePr>
        <p:xfrm>
          <a:off x="755650" y="4724400"/>
          <a:ext cx="7696200" cy="1477645"/>
        </p:xfrm>
        <a:graphic>
          <a:graphicData uri="http://schemas.openxmlformats.org/drawingml/2006/table">
            <a:tbl>
              <a:tblPr firstRow="1" bandRow="1">
                <a:tableStyleId>{2D5ABB26-0587-4C30-8999-92F81FD0307C}</a:tableStyleId>
              </a:tblPr>
              <a:tblGrid>
                <a:gridCol w="3848100"/>
                <a:gridCol w="3848100"/>
              </a:tblGrid>
              <a:tr h="365760">
                <a:tc>
                  <a:txBody>
                    <a:bodyPr/>
                    <a:lstStyle/>
                    <a:p>
                      <a:pPr marL="635" algn="ctr">
                        <a:lnSpc>
                          <a:spcPct val="100000"/>
                        </a:lnSpc>
                        <a:spcBef>
                          <a:spcPts val="250"/>
                        </a:spcBef>
                      </a:pPr>
                      <a:r>
                        <a:rPr lang="en-GB" sz="1800" b="1" spc="-20" dirty="0" smtClean="0">
                          <a:solidFill>
                            <a:srgbClr val="FFFFFF"/>
                          </a:solidFill>
                          <a:latin typeface="Arial"/>
                          <a:cs typeface="Arial"/>
                        </a:rPr>
                        <a:t>Item</a:t>
                      </a:r>
                      <a:endParaRPr lang="en-GB"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algn="ctr">
                        <a:lnSpc>
                          <a:spcPct val="100000"/>
                        </a:lnSpc>
                        <a:spcBef>
                          <a:spcPts val="250"/>
                        </a:spcBef>
                      </a:pPr>
                      <a:r>
                        <a:rPr lang="en-GB" sz="1800" b="1" spc="-130" dirty="0" smtClean="0">
                          <a:solidFill>
                            <a:srgbClr val="FFFFFF"/>
                          </a:solidFill>
                          <a:latin typeface="Arial"/>
                          <a:cs typeface="Arial"/>
                        </a:rPr>
                        <a:t>Sponsorship</a:t>
                      </a:r>
                      <a:r>
                        <a:rPr lang="en-GB" sz="1800" b="1" spc="-130" baseline="0" dirty="0" smtClean="0">
                          <a:solidFill>
                            <a:srgbClr val="FFFFFF"/>
                          </a:solidFill>
                          <a:latin typeface="Arial"/>
                          <a:cs typeface="Arial"/>
                        </a:rPr>
                        <a:t> Cost</a:t>
                      </a:r>
                      <a:endParaRPr lang="en-GB"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r>
              <a:tr h="370840">
                <a:tc>
                  <a:txBody>
                    <a:bodyPr/>
                    <a:lstStyle/>
                    <a:p>
                      <a:pPr marL="91440">
                        <a:lnSpc>
                          <a:spcPct val="100000"/>
                        </a:lnSpc>
                        <a:spcBef>
                          <a:spcPts val="250"/>
                        </a:spcBef>
                      </a:pPr>
                      <a:r>
                        <a:rPr lang="en-GB" sz="1800" spc="-10" dirty="0" smtClean="0">
                          <a:latin typeface="Calibri"/>
                          <a:cs typeface="Calibri"/>
                        </a:rPr>
                        <a:t>Treatment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250"/>
                        </a:spcBef>
                      </a:pPr>
                      <a:r>
                        <a:rPr lang="en-GB" sz="1800" spc="-10" dirty="0" smtClean="0">
                          <a:latin typeface="Calibri"/>
                          <a:cs typeface="Calibri"/>
                        </a:rPr>
                        <a:t>Targeted</a:t>
                      </a:r>
                      <a:r>
                        <a:rPr lang="en-GB" sz="1800" spc="-80" dirty="0" smtClean="0">
                          <a:latin typeface="Calibri"/>
                          <a:cs typeface="Calibri"/>
                        </a:rPr>
                        <a:t> </a:t>
                      </a:r>
                      <a:r>
                        <a:rPr lang="en-GB" sz="1800" dirty="0" smtClean="0">
                          <a:latin typeface="Calibri"/>
                          <a:cs typeface="Calibri"/>
                        </a:rPr>
                        <a:t>Therapy</a:t>
                      </a:r>
                      <a:r>
                        <a:rPr lang="en-GB" sz="1800" spc="-45" dirty="0" smtClean="0">
                          <a:latin typeface="Calibri"/>
                          <a:cs typeface="Calibri"/>
                        </a:rPr>
                        <a:t> </a:t>
                      </a:r>
                      <a:r>
                        <a:rPr lang="en-GB" sz="1800" spc="-10" dirty="0" smtClean="0">
                          <a:latin typeface="Calibri"/>
                          <a:cs typeface="Calibri"/>
                        </a:rPr>
                        <a:t>Session</a:t>
                      </a:r>
                      <a:endParaRPr lang="en-GB"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r>
              <a:tr h="370840">
                <a:tc>
                  <a:txBody>
                    <a:bodyPr/>
                    <a:lstStyle/>
                    <a:p>
                      <a:pPr marL="91440">
                        <a:lnSpc>
                          <a:spcPct val="100000"/>
                        </a:lnSpc>
                        <a:spcBef>
                          <a:spcPts val="250"/>
                        </a:spcBef>
                      </a:pPr>
                      <a:r>
                        <a:rPr lang="en-GB" sz="1800" dirty="0" smtClean="0">
                          <a:latin typeface="Calibri"/>
                          <a:cs typeface="Calibri"/>
                        </a:rPr>
                        <a:t>Donate </a:t>
                      </a:r>
                      <a:r>
                        <a:rPr sz="1800" spc="-10" dirty="0" smtClean="0">
                          <a:latin typeface="Calibri"/>
                          <a:cs typeface="Calibri"/>
                        </a:rPr>
                        <a:t>(PKR</a:t>
                      </a:r>
                      <a:r>
                        <a:rPr sz="1800" spc="-10" dirty="0">
                          <a:latin typeface="Calibri"/>
                          <a:cs typeface="Calibri"/>
                        </a:rPr>
                        <a: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250"/>
                        </a:spcBef>
                      </a:pPr>
                      <a:r>
                        <a:rPr lang="en-GB" sz="1800" spc="-10" dirty="0" smtClean="0">
                          <a:latin typeface="Calibri"/>
                          <a:cs typeface="Calibri"/>
                        </a:rPr>
                        <a:t>55</a:t>
                      </a:r>
                      <a:r>
                        <a:rPr sz="1800" spc="-10" dirty="0" smtClean="0">
                          <a:latin typeface="Calibri"/>
                          <a:cs typeface="Calibri"/>
                        </a:rPr>
                        <a:t>,000/-</a:t>
                      </a:r>
                      <a:r>
                        <a:rPr lang="en-GB" sz="1800" spc="-10" dirty="0" smtClean="0">
                          <a:latin typeface="Calibri"/>
                          <a:cs typeface="Calibri"/>
                        </a:rPr>
                        <a:t> Per Session</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70205">
                <a:tc>
                  <a:txBody>
                    <a:bodyPr/>
                    <a:lstStyle/>
                    <a:p>
                      <a:pPr marL="91440">
                        <a:lnSpc>
                          <a:spcPct val="100000"/>
                        </a:lnSpc>
                        <a:spcBef>
                          <a:spcPts val="250"/>
                        </a:spcBef>
                      </a:pPr>
                      <a:r>
                        <a:rPr lang="en-GB" sz="1800" spc="-10" dirty="0" smtClean="0">
                          <a:latin typeface="Calibri"/>
                          <a:cs typeface="Calibri"/>
                        </a:rPr>
                        <a:t>Average</a:t>
                      </a:r>
                      <a:r>
                        <a:rPr lang="en-GB" sz="1800" spc="-55" dirty="0" smtClean="0">
                          <a:latin typeface="Calibri"/>
                          <a:cs typeface="Calibri"/>
                        </a:rPr>
                        <a:t> </a:t>
                      </a:r>
                      <a:r>
                        <a:rPr lang="en-GB" sz="1800" spc="-10" dirty="0" smtClean="0">
                          <a:latin typeface="Calibri"/>
                          <a:cs typeface="Calibri"/>
                        </a:rPr>
                        <a:t>Sessions Per Patient</a:t>
                      </a:r>
                      <a:endParaRPr lang="en-GB"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250"/>
                        </a:spcBef>
                      </a:pPr>
                      <a:r>
                        <a:rPr sz="1800" spc="-25" dirty="0" smtClean="0">
                          <a:latin typeface="Calibri"/>
                          <a:cs typeface="Calibri"/>
                        </a:rPr>
                        <a:t>1</a:t>
                      </a:r>
                      <a:r>
                        <a:rPr lang="en-US" sz="1800" spc="-25" dirty="0" smtClean="0">
                          <a:latin typeface="Calibri"/>
                          <a:cs typeface="Calibri"/>
                        </a:rPr>
                        <a:t>2</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bl>
          </a:graphicData>
        </a:graphic>
      </p:graphicFrame>
      <p:sp>
        <p:nvSpPr>
          <p:cNvPr id="5" name="object 5"/>
          <p:cNvSpPr txBox="1"/>
          <p:nvPr/>
        </p:nvSpPr>
        <p:spPr>
          <a:xfrm>
            <a:off x="746531" y="2304415"/>
            <a:ext cx="4511269" cy="1951816"/>
          </a:xfrm>
          <a:prstGeom prst="rect">
            <a:avLst/>
          </a:prstGeom>
        </p:spPr>
        <p:txBody>
          <a:bodyPr vert="horz" wrap="square" lIns="0" tIns="12700" rIns="0" bIns="0" rtlCol="0">
            <a:spAutoFit/>
          </a:bodyPr>
          <a:lstStyle/>
          <a:p>
            <a:pPr marL="12700" marR="5080" algn="just">
              <a:lnSpc>
                <a:spcPct val="100000"/>
              </a:lnSpc>
              <a:spcBef>
                <a:spcPts val="100"/>
              </a:spcBef>
            </a:pPr>
            <a:r>
              <a:rPr lang="en-GB" sz="1800" dirty="0" smtClean="0">
                <a:latin typeface="Calibri"/>
                <a:cs typeface="Calibri"/>
              </a:rPr>
              <a:t>It is a type of therapy for cancer treatment that targets proteins that control how cancer cells grow, divide, and spread. It is the foundation of precision medicine. As researchers learn more about the DNA changes and proteins that drive cancer, they are better able to design treatments that target these proteins.</a:t>
            </a:r>
            <a:endParaRPr sz="1800" dirty="0">
              <a:latin typeface="Calibri"/>
              <a:cs typeface="Calibri"/>
            </a:endParaRPr>
          </a:p>
        </p:txBody>
      </p:sp>
      <p:pic>
        <p:nvPicPr>
          <p:cNvPr id="7" name="object 7"/>
          <p:cNvPicPr/>
          <p:nvPr/>
        </p:nvPicPr>
        <p:blipFill rotWithShape="1">
          <a:blip r:embed="rId3" cstate="print"/>
          <a:srcRect b="4054"/>
          <a:stretch/>
        </p:blipFill>
        <p:spPr>
          <a:xfrm>
            <a:off x="5638800" y="2104360"/>
            <a:ext cx="2819400" cy="2412454"/>
          </a:xfrm>
          <a:prstGeom prst="rect">
            <a:avLst/>
          </a:prstGeom>
        </p:spPr>
      </p:pic>
      <p:pic>
        <p:nvPicPr>
          <p:cNvPr id="11" name="Picture 10"/>
          <p:cNvPicPr>
            <a:picLocks noChangeAspect="1"/>
          </p:cNvPicPr>
          <p:nvPr/>
        </p:nvPicPr>
        <p:blipFill rotWithShape="1">
          <a:blip r:embed="rId4"/>
          <a:srcRect r="10388"/>
          <a:stretch/>
        </p:blipFill>
        <p:spPr>
          <a:xfrm>
            <a:off x="6413232" y="420018"/>
            <a:ext cx="1971982" cy="1390844"/>
          </a:xfrm>
          <a:prstGeom prst="rect">
            <a:avLst/>
          </a:prstGeom>
        </p:spPr>
      </p:pic>
      <p:sp>
        <p:nvSpPr>
          <p:cNvPr id="14" name="TextBox 13"/>
          <p:cNvSpPr txBox="1"/>
          <p:nvPr/>
        </p:nvSpPr>
        <p:spPr>
          <a:xfrm>
            <a:off x="609600" y="1904305"/>
            <a:ext cx="4054069" cy="400110"/>
          </a:xfrm>
          <a:prstGeom prst="rect">
            <a:avLst/>
          </a:prstGeom>
          <a:noFill/>
        </p:spPr>
        <p:txBody>
          <a:bodyPr wrap="square" rtlCol="0">
            <a:spAutoFit/>
          </a:bodyPr>
          <a:lstStyle/>
          <a:p>
            <a:r>
              <a:rPr lang="en-GB" sz="2000" b="1" dirty="0" smtClean="0">
                <a:solidFill>
                  <a:srgbClr val="FF33CC"/>
                </a:solidFill>
              </a:rPr>
              <a:t>Targeted Therapy</a:t>
            </a:r>
          </a:p>
        </p:txBody>
      </p:sp>
      <p:sp>
        <p:nvSpPr>
          <p:cNvPr id="15" name="TextBox 14"/>
          <p:cNvSpPr txBox="1"/>
          <p:nvPr/>
        </p:nvSpPr>
        <p:spPr>
          <a:xfrm>
            <a:off x="746531" y="707620"/>
            <a:ext cx="4714391" cy="1015663"/>
          </a:xfrm>
          <a:prstGeom prst="rect">
            <a:avLst/>
          </a:prstGeom>
          <a:noFill/>
        </p:spPr>
        <p:txBody>
          <a:bodyPr wrap="square" rtlCol="0">
            <a:spAutoFit/>
          </a:bodyPr>
          <a:lstStyle/>
          <a:p>
            <a:r>
              <a:rPr lang="en-GB" sz="2400" b="1" dirty="0" smtClean="0"/>
              <a:t>Sponsor a Treatment/Service</a:t>
            </a:r>
          </a:p>
          <a:p>
            <a:endParaRPr lang="en-GB" dirty="0"/>
          </a:p>
          <a:p>
            <a:r>
              <a:rPr lang="en-GB" i="1" dirty="0" smtClean="0"/>
              <a:t>No donation is too large or too small. </a:t>
            </a:r>
            <a:endParaRPr lang="en-GB" i="1" dirty="0"/>
          </a:p>
        </p:txBody>
      </p:sp>
      <p:sp>
        <p:nvSpPr>
          <p:cNvPr id="16" name="object 6"/>
          <p:cNvSpPr/>
          <p:nvPr/>
        </p:nvSpPr>
        <p:spPr>
          <a:xfrm flipV="1">
            <a:off x="746531" y="6400800"/>
            <a:ext cx="7711669"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3" name="object 6"/>
          <p:cNvSpPr/>
          <p:nvPr/>
        </p:nvSpPr>
        <p:spPr>
          <a:xfrm>
            <a:off x="746531" y="1835725"/>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4043771930"/>
              </p:ext>
            </p:extLst>
          </p:nvPr>
        </p:nvGraphicFramePr>
        <p:xfrm>
          <a:off x="752475" y="4861567"/>
          <a:ext cx="7696200" cy="1422400"/>
        </p:xfrm>
        <a:graphic>
          <a:graphicData uri="http://schemas.openxmlformats.org/drawingml/2006/table">
            <a:tbl>
              <a:tblPr firstRow="1" bandRow="1">
                <a:tableStyleId>{2D5ABB26-0587-4C30-8999-92F81FD0307C}</a:tableStyleId>
              </a:tblPr>
              <a:tblGrid>
                <a:gridCol w="3848100"/>
                <a:gridCol w="3848100"/>
              </a:tblGrid>
              <a:tr h="311150">
                <a:tc>
                  <a:txBody>
                    <a:bodyPr/>
                    <a:lstStyle/>
                    <a:p>
                      <a:pPr marL="635" algn="ctr">
                        <a:lnSpc>
                          <a:spcPct val="100000"/>
                        </a:lnSpc>
                        <a:spcBef>
                          <a:spcPts val="250"/>
                        </a:spcBef>
                      </a:pPr>
                      <a:r>
                        <a:rPr sz="1800" b="1" spc="-20" dirty="0" smtClean="0">
                          <a:solidFill>
                            <a:srgbClr val="FFFFFF"/>
                          </a:solidFill>
                          <a:latin typeface="Arial"/>
                          <a:cs typeface="Arial"/>
                        </a:rPr>
                        <a:t>I</a:t>
                      </a:r>
                      <a:r>
                        <a:rPr lang="en-GB" sz="1800" b="1" spc="-20" dirty="0" smtClean="0">
                          <a:solidFill>
                            <a:srgbClr val="FFFFFF"/>
                          </a:solidFill>
                          <a:latin typeface="Arial"/>
                          <a:cs typeface="Arial"/>
                        </a:rPr>
                        <a:t>tem</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algn="ctr">
                        <a:lnSpc>
                          <a:spcPct val="100000"/>
                        </a:lnSpc>
                        <a:spcBef>
                          <a:spcPts val="250"/>
                        </a:spcBef>
                      </a:pPr>
                      <a:r>
                        <a:rPr lang="en-GB" sz="1800" b="1" spc="-130" dirty="0" smtClean="0">
                          <a:solidFill>
                            <a:srgbClr val="FFFFFF"/>
                          </a:solidFill>
                          <a:latin typeface="Arial"/>
                          <a:cs typeface="Arial"/>
                        </a:rPr>
                        <a:t>Sponsorship Cost</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r>
              <a:tr h="370205">
                <a:tc>
                  <a:txBody>
                    <a:bodyPr/>
                    <a:lstStyle/>
                    <a:p>
                      <a:pPr marL="91440">
                        <a:lnSpc>
                          <a:spcPct val="100000"/>
                        </a:lnSpc>
                        <a:spcBef>
                          <a:spcPts val="250"/>
                        </a:spcBef>
                      </a:pPr>
                      <a:r>
                        <a:rPr lang="en-GB" sz="1800" spc="-10" dirty="0" smtClean="0">
                          <a:latin typeface="Calibri"/>
                          <a:cs typeface="Calibri"/>
                        </a:rPr>
                        <a:t>Treatment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635" algn="ctr">
                        <a:lnSpc>
                          <a:spcPct val="100000"/>
                        </a:lnSpc>
                        <a:spcBef>
                          <a:spcPts val="250"/>
                        </a:spcBef>
                      </a:pPr>
                      <a:r>
                        <a:rPr lang="en-GB" sz="1800" spc="-10" dirty="0" smtClean="0">
                          <a:latin typeface="Calibri"/>
                          <a:cs typeface="Calibri"/>
                        </a:rPr>
                        <a:t>Radiotherapy</a:t>
                      </a:r>
                      <a:r>
                        <a:rPr lang="en-GB" sz="1800" spc="5" dirty="0" smtClean="0">
                          <a:latin typeface="Calibri"/>
                          <a:cs typeface="Calibri"/>
                        </a:rPr>
                        <a:t> </a:t>
                      </a:r>
                      <a:r>
                        <a:rPr lang="en-GB" sz="1800" spc="-10" dirty="0" smtClean="0">
                          <a:latin typeface="Calibri"/>
                          <a:cs typeface="Calibri"/>
                        </a:rPr>
                        <a:t>Fraction</a:t>
                      </a:r>
                      <a:endParaRPr lang="en-GB"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r>
              <a:tr h="370840">
                <a:tc>
                  <a:txBody>
                    <a:bodyPr/>
                    <a:lstStyle/>
                    <a:p>
                      <a:pPr marL="91440">
                        <a:lnSpc>
                          <a:spcPct val="100000"/>
                        </a:lnSpc>
                        <a:spcBef>
                          <a:spcPts val="250"/>
                        </a:spcBef>
                      </a:pPr>
                      <a:r>
                        <a:rPr lang="en-GB" sz="1800" baseline="0" dirty="0" smtClean="0">
                          <a:latin typeface="Calibri"/>
                          <a:cs typeface="Calibri"/>
                        </a:rPr>
                        <a:t>Donate </a:t>
                      </a:r>
                      <a:r>
                        <a:rPr sz="1800" spc="-10" dirty="0" smtClean="0">
                          <a:latin typeface="Calibri"/>
                          <a:cs typeface="Calibri"/>
                        </a:rPr>
                        <a:t>(PKR</a:t>
                      </a:r>
                      <a:r>
                        <a:rPr sz="1800" spc="-10" dirty="0">
                          <a:latin typeface="Calibri"/>
                          <a:cs typeface="Calibri"/>
                        </a:rPr>
                        <a: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250"/>
                        </a:spcBef>
                      </a:pPr>
                      <a:r>
                        <a:rPr lang="en-GB" sz="1800" spc="-10" dirty="0" smtClean="0">
                          <a:latin typeface="Calibri"/>
                          <a:cs typeface="Calibri"/>
                        </a:rPr>
                        <a:t>3,5</a:t>
                      </a:r>
                      <a:r>
                        <a:rPr sz="1800" spc="-10" dirty="0" smtClean="0">
                          <a:latin typeface="Calibri"/>
                          <a:cs typeface="Calibri"/>
                        </a:rPr>
                        <a:t>00/-</a:t>
                      </a:r>
                      <a:r>
                        <a:rPr lang="en-GB" sz="1800" spc="-10" dirty="0" smtClean="0">
                          <a:latin typeface="Calibri"/>
                          <a:cs typeface="Calibri"/>
                        </a:rPr>
                        <a:t> Per Fraction</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70205">
                <a:tc>
                  <a:txBody>
                    <a:bodyPr/>
                    <a:lstStyle/>
                    <a:p>
                      <a:pPr marL="91440">
                        <a:lnSpc>
                          <a:spcPct val="100000"/>
                        </a:lnSpc>
                        <a:spcBef>
                          <a:spcPts val="250"/>
                        </a:spcBef>
                      </a:pPr>
                      <a:r>
                        <a:rPr lang="en-GB" sz="1800" spc="-10" dirty="0" smtClean="0">
                          <a:latin typeface="Calibri"/>
                          <a:cs typeface="Calibri"/>
                        </a:rPr>
                        <a:t>Average</a:t>
                      </a:r>
                      <a:r>
                        <a:rPr lang="en-GB" sz="1800" spc="-60" dirty="0" smtClean="0">
                          <a:latin typeface="Calibri"/>
                          <a:cs typeface="Calibri"/>
                        </a:rPr>
                        <a:t> </a:t>
                      </a:r>
                      <a:r>
                        <a:rPr lang="en-GB" sz="1800" spc="-10" dirty="0" smtClean="0">
                          <a:latin typeface="Calibri"/>
                          <a:cs typeface="Calibri"/>
                        </a:rPr>
                        <a:t>Fractions Per Patient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250"/>
                        </a:spcBef>
                      </a:pPr>
                      <a:r>
                        <a:rPr lang="en-US" sz="1800" spc="-25" dirty="0" smtClean="0">
                          <a:latin typeface="Calibri"/>
                          <a:cs typeface="Calibri"/>
                        </a:rPr>
                        <a:t>2</a:t>
                      </a:r>
                      <a:r>
                        <a:rPr sz="1800" spc="-25" dirty="0" smtClean="0">
                          <a:latin typeface="Calibri"/>
                          <a:cs typeface="Calibri"/>
                        </a:rPr>
                        <a:t>0</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bl>
          </a:graphicData>
        </a:graphic>
      </p:graphicFrame>
      <p:sp>
        <p:nvSpPr>
          <p:cNvPr id="5" name="object 5"/>
          <p:cNvSpPr txBox="1">
            <a:spLocks noGrp="1"/>
          </p:cNvSpPr>
          <p:nvPr>
            <p:ph type="title"/>
          </p:nvPr>
        </p:nvSpPr>
        <p:spPr>
          <a:xfrm>
            <a:off x="746531" y="2304415"/>
            <a:ext cx="4206469" cy="1120820"/>
          </a:xfrm>
          <a:prstGeom prst="rect">
            <a:avLst/>
          </a:prstGeom>
        </p:spPr>
        <p:txBody>
          <a:bodyPr vert="horz" wrap="square" lIns="0" tIns="12700" rIns="0" bIns="0" rtlCol="0">
            <a:spAutoFit/>
          </a:bodyPr>
          <a:lstStyle/>
          <a:p>
            <a:pPr marL="12700" marR="5080" algn="just">
              <a:lnSpc>
                <a:spcPct val="100000"/>
              </a:lnSpc>
              <a:spcBef>
                <a:spcPts val="100"/>
              </a:spcBef>
            </a:pPr>
            <a:r>
              <a:rPr lang="en-GB" dirty="0" smtClean="0"/>
              <a:t>It is </a:t>
            </a:r>
            <a:r>
              <a:rPr dirty="0" smtClean="0"/>
              <a:t>also</a:t>
            </a:r>
            <a:r>
              <a:rPr spc="-15" dirty="0" smtClean="0"/>
              <a:t> </a:t>
            </a:r>
            <a:r>
              <a:rPr dirty="0"/>
              <a:t>called</a:t>
            </a:r>
            <a:r>
              <a:rPr spc="-10" dirty="0"/>
              <a:t> </a:t>
            </a:r>
            <a:r>
              <a:rPr dirty="0"/>
              <a:t>Radiation</a:t>
            </a:r>
            <a:r>
              <a:rPr spc="-20" dirty="0"/>
              <a:t> </a:t>
            </a:r>
            <a:r>
              <a:rPr dirty="0" smtClean="0"/>
              <a:t>therapy</a:t>
            </a:r>
            <a:r>
              <a:rPr lang="en-GB" dirty="0" smtClean="0"/>
              <a:t>, which</a:t>
            </a:r>
            <a:r>
              <a:rPr spc="-25" dirty="0" smtClean="0"/>
              <a:t> is </a:t>
            </a:r>
            <a:r>
              <a:rPr dirty="0" smtClean="0"/>
              <a:t>a</a:t>
            </a:r>
            <a:r>
              <a:rPr lang="en-GB" spc="484" dirty="0"/>
              <a:t> </a:t>
            </a:r>
            <a:r>
              <a:rPr dirty="0" smtClean="0"/>
              <a:t>cancer</a:t>
            </a:r>
            <a:r>
              <a:rPr lang="en-GB" spc="320" dirty="0"/>
              <a:t> </a:t>
            </a:r>
            <a:r>
              <a:rPr dirty="0" smtClean="0"/>
              <a:t>treatment</a:t>
            </a:r>
            <a:r>
              <a:rPr lang="en-GB" spc="495" dirty="0"/>
              <a:t> </a:t>
            </a:r>
            <a:r>
              <a:rPr dirty="0" smtClean="0"/>
              <a:t>that</a:t>
            </a:r>
            <a:r>
              <a:rPr lang="en-GB" spc="495" dirty="0"/>
              <a:t> </a:t>
            </a:r>
            <a:r>
              <a:rPr spc="-20" dirty="0" smtClean="0"/>
              <a:t>uses </a:t>
            </a:r>
            <a:r>
              <a:rPr dirty="0"/>
              <a:t>high</a:t>
            </a:r>
            <a:r>
              <a:rPr spc="95" dirty="0"/>
              <a:t> </a:t>
            </a:r>
            <a:r>
              <a:rPr dirty="0"/>
              <a:t>doses</a:t>
            </a:r>
            <a:r>
              <a:rPr spc="100" dirty="0"/>
              <a:t> </a:t>
            </a:r>
            <a:r>
              <a:rPr dirty="0"/>
              <a:t>of</a:t>
            </a:r>
            <a:r>
              <a:rPr spc="85" dirty="0"/>
              <a:t> </a:t>
            </a:r>
            <a:r>
              <a:rPr dirty="0"/>
              <a:t>radiation</a:t>
            </a:r>
            <a:r>
              <a:rPr spc="95" dirty="0"/>
              <a:t> </a:t>
            </a:r>
            <a:r>
              <a:rPr dirty="0"/>
              <a:t>to</a:t>
            </a:r>
            <a:r>
              <a:rPr spc="90" dirty="0"/>
              <a:t> </a:t>
            </a:r>
            <a:r>
              <a:rPr dirty="0"/>
              <a:t>kill</a:t>
            </a:r>
            <a:r>
              <a:rPr spc="95" dirty="0"/>
              <a:t> </a:t>
            </a:r>
            <a:r>
              <a:rPr dirty="0"/>
              <a:t>cancer</a:t>
            </a:r>
            <a:r>
              <a:rPr spc="95" dirty="0"/>
              <a:t> </a:t>
            </a:r>
            <a:r>
              <a:rPr dirty="0"/>
              <a:t>cells</a:t>
            </a:r>
            <a:r>
              <a:rPr spc="95" dirty="0"/>
              <a:t> </a:t>
            </a:r>
            <a:r>
              <a:rPr spc="-25" dirty="0"/>
              <a:t>and </a:t>
            </a:r>
            <a:r>
              <a:rPr dirty="0" smtClean="0"/>
              <a:t>shrink</a:t>
            </a:r>
            <a:r>
              <a:rPr lang="en-GB" spc="-35" dirty="0"/>
              <a:t> </a:t>
            </a:r>
            <a:r>
              <a:rPr lang="en-GB" spc="-35" dirty="0" smtClean="0"/>
              <a:t>the </a:t>
            </a:r>
            <a:r>
              <a:rPr spc="-10" dirty="0" smtClean="0"/>
              <a:t>tumors</a:t>
            </a:r>
            <a:r>
              <a:rPr spc="-10" dirty="0"/>
              <a:t>.</a:t>
            </a:r>
          </a:p>
        </p:txBody>
      </p:sp>
      <p:pic>
        <p:nvPicPr>
          <p:cNvPr id="1026" name="Picture 2" descr="When can women with early-stage breast cancer skip radiation? – Harvard  Gazett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290"/>
          <a:stretch/>
        </p:blipFill>
        <p:spPr bwMode="auto">
          <a:xfrm>
            <a:off x="5257800" y="2292718"/>
            <a:ext cx="3190875" cy="227002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4"/>
          <a:srcRect r="10388"/>
          <a:stretch/>
        </p:blipFill>
        <p:spPr>
          <a:xfrm>
            <a:off x="6477177" y="438115"/>
            <a:ext cx="1971982" cy="1390844"/>
          </a:xfrm>
          <a:prstGeom prst="rect">
            <a:avLst/>
          </a:prstGeom>
        </p:spPr>
      </p:pic>
      <p:sp>
        <p:nvSpPr>
          <p:cNvPr id="13" name="TextBox 12"/>
          <p:cNvSpPr txBox="1"/>
          <p:nvPr/>
        </p:nvSpPr>
        <p:spPr>
          <a:xfrm>
            <a:off x="746531" y="707620"/>
            <a:ext cx="4714391" cy="1015663"/>
          </a:xfrm>
          <a:prstGeom prst="rect">
            <a:avLst/>
          </a:prstGeom>
          <a:noFill/>
        </p:spPr>
        <p:txBody>
          <a:bodyPr wrap="square" rtlCol="0">
            <a:spAutoFit/>
          </a:bodyPr>
          <a:lstStyle/>
          <a:p>
            <a:r>
              <a:rPr lang="en-GB" sz="2400" b="1" dirty="0" smtClean="0"/>
              <a:t>Sponsor a Treatment/Service</a:t>
            </a:r>
          </a:p>
          <a:p>
            <a:endParaRPr lang="en-GB" dirty="0"/>
          </a:p>
          <a:p>
            <a:r>
              <a:rPr lang="en-GB" i="1" dirty="0" smtClean="0"/>
              <a:t>No donation is too large or too small. </a:t>
            </a:r>
            <a:endParaRPr lang="en-GB" i="1" dirty="0"/>
          </a:p>
        </p:txBody>
      </p:sp>
      <p:sp>
        <p:nvSpPr>
          <p:cNvPr id="14" name="TextBox 13"/>
          <p:cNvSpPr txBox="1"/>
          <p:nvPr/>
        </p:nvSpPr>
        <p:spPr>
          <a:xfrm>
            <a:off x="609600" y="1904305"/>
            <a:ext cx="4054069" cy="400110"/>
          </a:xfrm>
          <a:prstGeom prst="rect">
            <a:avLst/>
          </a:prstGeom>
          <a:noFill/>
        </p:spPr>
        <p:txBody>
          <a:bodyPr wrap="square" rtlCol="0">
            <a:spAutoFit/>
          </a:bodyPr>
          <a:lstStyle/>
          <a:p>
            <a:r>
              <a:rPr lang="en-GB" sz="2000" b="1" dirty="0" smtClean="0">
                <a:solidFill>
                  <a:srgbClr val="FF33CC"/>
                </a:solidFill>
              </a:rPr>
              <a:t>Radiotherapy</a:t>
            </a:r>
          </a:p>
        </p:txBody>
      </p:sp>
      <p:sp>
        <p:nvSpPr>
          <p:cNvPr id="11"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6" name="object 6"/>
          <p:cNvSpPr/>
          <p:nvPr/>
        </p:nvSpPr>
        <p:spPr>
          <a:xfrm>
            <a:off x="746531" y="1835725"/>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059699169"/>
              </p:ext>
            </p:extLst>
          </p:nvPr>
        </p:nvGraphicFramePr>
        <p:xfrm>
          <a:off x="679450" y="5175250"/>
          <a:ext cx="7696200" cy="1107440"/>
        </p:xfrm>
        <a:graphic>
          <a:graphicData uri="http://schemas.openxmlformats.org/drawingml/2006/table">
            <a:tbl>
              <a:tblPr firstRow="1" bandRow="1">
                <a:tableStyleId>{2D5ABB26-0587-4C30-8999-92F81FD0307C}</a:tableStyleId>
              </a:tblPr>
              <a:tblGrid>
                <a:gridCol w="3848100"/>
                <a:gridCol w="3848100"/>
              </a:tblGrid>
              <a:tr h="365760">
                <a:tc>
                  <a:txBody>
                    <a:bodyPr/>
                    <a:lstStyle/>
                    <a:p>
                      <a:pPr marL="635" algn="ctr">
                        <a:lnSpc>
                          <a:spcPct val="100000"/>
                        </a:lnSpc>
                        <a:spcBef>
                          <a:spcPts val="250"/>
                        </a:spcBef>
                      </a:pPr>
                      <a:r>
                        <a:rPr lang="en-GB" sz="1800" b="1" spc="-20" dirty="0" smtClean="0">
                          <a:solidFill>
                            <a:srgbClr val="FFFFFF"/>
                          </a:solidFill>
                          <a:latin typeface="Arial"/>
                          <a:cs typeface="Arial"/>
                        </a:rPr>
                        <a:t>Item</a:t>
                      </a:r>
                      <a:endParaRPr lang="en-GB"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algn="ctr">
                        <a:lnSpc>
                          <a:spcPct val="100000"/>
                        </a:lnSpc>
                        <a:spcBef>
                          <a:spcPts val="250"/>
                        </a:spcBef>
                      </a:pPr>
                      <a:r>
                        <a:rPr lang="en-GB" sz="1800" b="1" spc="-130" dirty="0" smtClean="0">
                          <a:solidFill>
                            <a:srgbClr val="FFFFFF"/>
                          </a:solidFill>
                          <a:latin typeface="Arial"/>
                          <a:cs typeface="Arial"/>
                        </a:rPr>
                        <a:t>Sponsorship</a:t>
                      </a:r>
                      <a:r>
                        <a:rPr lang="en-GB" sz="1800" b="1" spc="-130" baseline="0" dirty="0" smtClean="0">
                          <a:solidFill>
                            <a:srgbClr val="FFFFFF"/>
                          </a:solidFill>
                          <a:latin typeface="Arial"/>
                          <a:cs typeface="Arial"/>
                        </a:rPr>
                        <a:t> Cost</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r>
              <a:tr h="370840">
                <a:tc>
                  <a:txBody>
                    <a:bodyPr/>
                    <a:lstStyle/>
                    <a:p>
                      <a:pPr marL="91440">
                        <a:lnSpc>
                          <a:spcPct val="100000"/>
                        </a:lnSpc>
                        <a:spcBef>
                          <a:spcPts val="250"/>
                        </a:spcBef>
                      </a:pPr>
                      <a:r>
                        <a:rPr lang="en-GB" sz="1800" spc="-10" dirty="0" smtClean="0">
                          <a:latin typeface="Calibri"/>
                          <a:cs typeface="Calibri"/>
                        </a:rPr>
                        <a:t>Treatment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250"/>
                        </a:spcBef>
                      </a:pPr>
                      <a:r>
                        <a:rPr lang="en-GB" sz="1800" spc="-10" dirty="0" smtClean="0">
                          <a:latin typeface="Calibri"/>
                          <a:cs typeface="Calibri"/>
                        </a:rPr>
                        <a:t>Surgery</a:t>
                      </a:r>
                      <a:endParaRPr lang="en-GB"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r>
              <a:tr h="370840">
                <a:tc>
                  <a:txBody>
                    <a:bodyPr/>
                    <a:lstStyle/>
                    <a:p>
                      <a:pPr marL="91440">
                        <a:lnSpc>
                          <a:spcPct val="100000"/>
                        </a:lnSpc>
                        <a:spcBef>
                          <a:spcPts val="250"/>
                        </a:spcBef>
                      </a:pPr>
                      <a:r>
                        <a:rPr lang="en-GB" sz="1800" spc="0" dirty="0" smtClean="0">
                          <a:latin typeface="Calibri"/>
                          <a:cs typeface="Calibri"/>
                        </a:rPr>
                        <a:t>Donate</a:t>
                      </a:r>
                      <a:r>
                        <a:rPr lang="en-GB" sz="1800" spc="-40" dirty="0" smtClean="0">
                          <a:latin typeface="Calibri"/>
                          <a:cs typeface="Calibri"/>
                        </a:rPr>
                        <a:t> </a:t>
                      </a:r>
                      <a:r>
                        <a:rPr sz="1800" spc="-20" dirty="0" smtClean="0">
                          <a:latin typeface="Calibri"/>
                          <a:cs typeface="Calibri"/>
                        </a:rPr>
                        <a:t>(</a:t>
                      </a:r>
                      <a:r>
                        <a:rPr sz="1800" spc="-20" dirty="0">
                          <a:latin typeface="Calibri"/>
                          <a:cs typeface="Calibri"/>
                        </a:rPr>
                        <a:t>PKR)</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250"/>
                        </a:spcBef>
                      </a:pPr>
                      <a:r>
                        <a:rPr sz="1800" spc="-10" dirty="0">
                          <a:latin typeface="Calibri"/>
                          <a:cs typeface="Calibri"/>
                        </a:rPr>
                        <a:t>100,000</a:t>
                      </a:r>
                      <a:r>
                        <a:rPr sz="1800" spc="-10" dirty="0" smtClean="0">
                          <a:latin typeface="Calibri"/>
                          <a:cs typeface="Calibri"/>
                        </a:rPr>
                        <a:t>/-</a:t>
                      </a:r>
                      <a:r>
                        <a:rPr lang="en-GB" sz="1800" spc="-10" dirty="0" smtClean="0">
                          <a:latin typeface="Calibri"/>
                          <a:cs typeface="Calibri"/>
                        </a:rPr>
                        <a:t> Per Surgery</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bl>
          </a:graphicData>
        </a:graphic>
      </p:graphicFrame>
      <p:pic>
        <p:nvPicPr>
          <p:cNvPr id="16" name="Picture 15"/>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41564" y="1687497"/>
            <a:ext cx="9067800" cy="5100638"/>
          </a:xfrm>
          <a:prstGeom prst="rect">
            <a:avLst/>
          </a:prstGeom>
        </p:spPr>
      </p:pic>
      <p:sp>
        <p:nvSpPr>
          <p:cNvPr id="8" name="object 8"/>
          <p:cNvSpPr txBox="1"/>
          <p:nvPr/>
        </p:nvSpPr>
        <p:spPr>
          <a:xfrm>
            <a:off x="746530" y="2286000"/>
            <a:ext cx="4511270" cy="1951816"/>
          </a:xfrm>
          <a:prstGeom prst="rect">
            <a:avLst/>
          </a:prstGeom>
        </p:spPr>
        <p:txBody>
          <a:bodyPr vert="horz" wrap="square" lIns="0" tIns="12700" rIns="0" bIns="0" rtlCol="0">
            <a:spAutoFit/>
          </a:bodyPr>
          <a:lstStyle/>
          <a:p>
            <a:pPr marL="12700" marR="5080" algn="just">
              <a:lnSpc>
                <a:spcPct val="100000"/>
              </a:lnSpc>
              <a:spcBef>
                <a:spcPts val="100"/>
              </a:spcBef>
            </a:pPr>
            <a:r>
              <a:rPr lang="en-GB" dirty="0" smtClean="0">
                <a:latin typeface="Calibri"/>
                <a:cs typeface="Calibri"/>
              </a:rPr>
              <a:t>It is an invasive technique with the fundamental principle of a physical intervention on organs/organ systems/tissues for diagnostic or therapeutic reasons. As a general rule, a procedure is considered surgical when it involves cutting a person's tissues or the closure of a previously sustained wound.</a:t>
            </a:r>
            <a:endParaRPr sz="1800" dirty="0">
              <a:latin typeface="Calibri"/>
              <a:cs typeface="Calibri"/>
            </a:endParaRPr>
          </a:p>
        </p:txBody>
      </p:sp>
      <p:pic>
        <p:nvPicPr>
          <p:cNvPr id="10" name="object 10"/>
          <p:cNvPicPr/>
          <p:nvPr/>
        </p:nvPicPr>
        <p:blipFill>
          <a:blip r:embed="rId3" cstate="print"/>
          <a:stretch>
            <a:fillRect/>
          </a:stretch>
        </p:blipFill>
        <p:spPr>
          <a:xfrm>
            <a:off x="5715000" y="2280910"/>
            <a:ext cx="2667000" cy="2324100"/>
          </a:xfrm>
          <a:prstGeom prst="rect">
            <a:avLst/>
          </a:prstGeom>
        </p:spPr>
      </p:pic>
      <p:pic>
        <p:nvPicPr>
          <p:cNvPr id="14" name="Picture 13"/>
          <p:cNvPicPr>
            <a:picLocks noChangeAspect="1"/>
          </p:cNvPicPr>
          <p:nvPr/>
        </p:nvPicPr>
        <p:blipFill rotWithShape="1">
          <a:blip r:embed="rId4"/>
          <a:srcRect r="10388"/>
          <a:stretch/>
        </p:blipFill>
        <p:spPr>
          <a:xfrm>
            <a:off x="6257618" y="420018"/>
            <a:ext cx="1971982" cy="1390844"/>
          </a:xfrm>
          <a:prstGeom prst="rect">
            <a:avLst/>
          </a:prstGeom>
        </p:spPr>
      </p:pic>
      <p:sp>
        <p:nvSpPr>
          <p:cNvPr id="13" name="TextBox 12"/>
          <p:cNvSpPr txBox="1"/>
          <p:nvPr/>
        </p:nvSpPr>
        <p:spPr>
          <a:xfrm>
            <a:off x="746531" y="707620"/>
            <a:ext cx="4714391" cy="1015663"/>
          </a:xfrm>
          <a:prstGeom prst="rect">
            <a:avLst/>
          </a:prstGeom>
          <a:noFill/>
        </p:spPr>
        <p:txBody>
          <a:bodyPr wrap="square" rtlCol="0">
            <a:spAutoFit/>
          </a:bodyPr>
          <a:lstStyle/>
          <a:p>
            <a:r>
              <a:rPr lang="en-GB" sz="2400" b="1" dirty="0" smtClean="0"/>
              <a:t>Sponsor a Treatment/Service</a:t>
            </a:r>
          </a:p>
          <a:p>
            <a:endParaRPr lang="en-GB" dirty="0"/>
          </a:p>
          <a:p>
            <a:r>
              <a:rPr lang="en-GB" i="1" dirty="0" smtClean="0"/>
              <a:t>No donation is too large or too small. </a:t>
            </a:r>
            <a:endParaRPr lang="en-GB" i="1" dirty="0"/>
          </a:p>
        </p:txBody>
      </p:sp>
      <p:sp>
        <p:nvSpPr>
          <p:cNvPr id="15" name="TextBox 14"/>
          <p:cNvSpPr txBox="1"/>
          <p:nvPr/>
        </p:nvSpPr>
        <p:spPr>
          <a:xfrm>
            <a:off x="685800" y="1904305"/>
            <a:ext cx="3917139" cy="400110"/>
          </a:xfrm>
          <a:prstGeom prst="rect">
            <a:avLst/>
          </a:prstGeom>
          <a:noFill/>
        </p:spPr>
        <p:txBody>
          <a:bodyPr wrap="square" rtlCol="0">
            <a:spAutoFit/>
          </a:bodyPr>
          <a:lstStyle/>
          <a:p>
            <a:r>
              <a:rPr lang="en-GB" sz="2000" b="1" dirty="0" smtClean="0">
                <a:solidFill>
                  <a:srgbClr val="FF33CC"/>
                </a:solidFill>
              </a:rPr>
              <a:t>Surgery</a:t>
            </a:r>
          </a:p>
        </p:txBody>
      </p:sp>
      <p:sp>
        <p:nvSpPr>
          <p:cNvPr id="18" name="object 6"/>
          <p:cNvSpPr/>
          <p:nvPr/>
        </p:nvSpPr>
        <p:spPr>
          <a:xfrm>
            <a:off x="685800" y="6400799"/>
            <a:ext cx="76962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1" name="object 6"/>
          <p:cNvSpPr/>
          <p:nvPr/>
        </p:nvSpPr>
        <p:spPr>
          <a:xfrm>
            <a:off x="746531" y="1835725"/>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912477596"/>
              </p:ext>
            </p:extLst>
          </p:nvPr>
        </p:nvGraphicFramePr>
        <p:xfrm>
          <a:off x="746530" y="5175250"/>
          <a:ext cx="7629120" cy="1107440"/>
        </p:xfrm>
        <a:graphic>
          <a:graphicData uri="http://schemas.openxmlformats.org/drawingml/2006/table">
            <a:tbl>
              <a:tblPr firstRow="1" bandRow="1">
                <a:tableStyleId>{2D5ABB26-0587-4C30-8999-92F81FD0307C}</a:tableStyleId>
              </a:tblPr>
              <a:tblGrid>
                <a:gridCol w="3814560"/>
                <a:gridCol w="3814560"/>
              </a:tblGrid>
              <a:tr h="365760">
                <a:tc>
                  <a:txBody>
                    <a:bodyPr/>
                    <a:lstStyle/>
                    <a:p>
                      <a:pPr marL="635" algn="ctr">
                        <a:lnSpc>
                          <a:spcPct val="100000"/>
                        </a:lnSpc>
                        <a:spcBef>
                          <a:spcPts val="250"/>
                        </a:spcBef>
                      </a:pPr>
                      <a:r>
                        <a:rPr sz="1800" b="1" spc="-20" dirty="0" smtClean="0">
                          <a:solidFill>
                            <a:srgbClr val="FFFFFF"/>
                          </a:solidFill>
                          <a:latin typeface="Arial"/>
                          <a:cs typeface="Arial"/>
                        </a:rPr>
                        <a:t>I</a:t>
                      </a:r>
                      <a:r>
                        <a:rPr lang="en-GB" sz="1800" b="1" spc="-20" dirty="0" smtClean="0">
                          <a:solidFill>
                            <a:srgbClr val="FFFFFF"/>
                          </a:solidFill>
                          <a:latin typeface="Arial"/>
                          <a:cs typeface="Arial"/>
                        </a:rPr>
                        <a:t>tem</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algn="ctr">
                        <a:lnSpc>
                          <a:spcPct val="100000"/>
                        </a:lnSpc>
                        <a:spcBef>
                          <a:spcPts val="250"/>
                        </a:spcBef>
                      </a:pPr>
                      <a:r>
                        <a:rPr lang="en-GB" sz="1800" b="1" spc="-130" dirty="0" smtClean="0">
                          <a:solidFill>
                            <a:srgbClr val="FFFFFF"/>
                          </a:solidFill>
                          <a:latin typeface="Arial"/>
                          <a:cs typeface="Arial"/>
                        </a:rPr>
                        <a:t>Sponsorship Cost</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r>
              <a:tr h="370840">
                <a:tc>
                  <a:txBody>
                    <a:bodyPr/>
                    <a:lstStyle/>
                    <a:p>
                      <a:pPr marL="91440">
                        <a:lnSpc>
                          <a:spcPct val="100000"/>
                        </a:lnSpc>
                        <a:spcBef>
                          <a:spcPts val="250"/>
                        </a:spcBef>
                      </a:pPr>
                      <a:r>
                        <a:rPr lang="en-GB" sz="1800" spc="-10" dirty="0" smtClean="0">
                          <a:latin typeface="Calibri"/>
                          <a:cs typeface="Calibri"/>
                        </a:rPr>
                        <a:t>Treatment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635" algn="ctr">
                        <a:lnSpc>
                          <a:spcPct val="100000"/>
                        </a:lnSpc>
                        <a:spcBef>
                          <a:spcPts val="250"/>
                        </a:spcBef>
                      </a:pPr>
                      <a:r>
                        <a:rPr sz="1800" dirty="0">
                          <a:latin typeface="Calibri"/>
                          <a:cs typeface="Calibri"/>
                        </a:rPr>
                        <a:t>Hospice</a:t>
                      </a:r>
                      <a:r>
                        <a:rPr sz="1800" spc="-25" dirty="0">
                          <a:latin typeface="Calibri"/>
                          <a:cs typeface="Calibri"/>
                        </a:rPr>
                        <a:t> </a:t>
                      </a:r>
                      <a:r>
                        <a:rPr sz="1800" spc="-20" dirty="0">
                          <a:latin typeface="Calibri"/>
                          <a:cs typeface="Calibri"/>
                        </a:rPr>
                        <a:t>Care</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r>
              <a:tr h="370840">
                <a:tc>
                  <a:txBody>
                    <a:bodyPr/>
                    <a:lstStyle/>
                    <a:p>
                      <a:pPr marL="91440">
                        <a:lnSpc>
                          <a:spcPct val="100000"/>
                        </a:lnSpc>
                        <a:spcBef>
                          <a:spcPts val="250"/>
                        </a:spcBef>
                      </a:pPr>
                      <a:r>
                        <a:rPr lang="en-GB" sz="1800" dirty="0" smtClean="0">
                          <a:latin typeface="Calibri"/>
                          <a:cs typeface="Calibri"/>
                        </a:rPr>
                        <a:t>Donate </a:t>
                      </a:r>
                      <a:r>
                        <a:rPr sz="1800" spc="-10" dirty="0" smtClean="0">
                          <a:latin typeface="Calibri"/>
                          <a:cs typeface="Calibri"/>
                        </a:rPr>
                        <a:t>(PKR</a:t>
                      </a:r>
                      <a:r>
                        <a:rPr sz="1800" spc="-10" dirty="0">
                          <a:latin typeface="Calibri"/>
                          <a:cs typeface="Calibri"/>
                        </a:rPr>
                        <a: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250"/>
                        </a:spcBef>
                      </a:pPr>
                      <a:r>
                        <a:rPr lang="en-GB" sz="1800" spc="-10" dirty="0" smtClean="0">
                          <a:latin typeface="Calibri"/>
                          <a:cs typeface="Calibri"/>
                        </a:rPr>
                        <a:t>5</a:t>
                      </a:r>
                      <a:r>
                        <a:rPr sz="1800" spc="-10" dirty="0" smtClean="0">
                          <a:latin typeface="Calibri"/>
                          <a:cs typeface="Calibri"/>
                        </a:rPr>
                        <a:t>,000/-</a:t>
                      </a:r>
                      <a:r>
                        <a:rPr lang="en-GB" sz="1800" spc="-10" dirty="0" smtClean="0">
                          <a:latin typeface="Calibri"/>
                          <a:cs typeface="Calibri"/>
                        </a:rPr>
                        <a:t> Per Patient Per Day</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bl>
          </a:graphicData>
        </a:graphic>
      </p:graphicFrame>
      <p:sp>
        <p:nvSpPr>
          <p:cNvPr id="15" name="object 15"/>
          <p:cNvSpPr txBox="1"/>
          <p:nvPr/>
        </p:nvSpPr>
        <p:spPr>
          <a:xfrm>
            <a:off x="746531" y="2294786"/>
            <a:ext cx="4358869" cy="2505814"/>
          </a:xfrm>
          <a:prstGeom prst="rect">
            <a:avLst/>
          </a:prstGeom>
        </p:spPr>
        <p:txBody>
          <a:bodyPr vert="horz" wrap="square" lIns="0" tIns="12700" rIns="0" bIns="0" rtlCol="0">
            <a:spAutoFit/>
          </a:bodyPr>
          <a:lstStyle/>
          <a:p>
            <a:pPr marL="12700" marR="5080" algn="just">
              <a:lnSpc>
                <a:spcPct val="100000"/>
              </a:lnSpc>
              <a:spcBef>
                <a:spcPts val="100"/>
              </a:spcBef>
            </a:pPr>
            <a:r>
              <a:rPr lang="en-GB" sz="1800" dirty="0" smtClean="0">
                <a:latin typeface="Calibri"/>
                <a:cs typeface="Calibri"/>
              </a:rPr>
              <a:t>It helps treat the person and symptoms of the disease requiring pain management, rather than treating the disease itself. A team of professionals work together to manage the symptoms so that a person’s last days may be spent with comfort and quality care, surrounded by their loved ones.  Hospice care is also family-</a:t>
            </a:r>
            <a:r>
              <a:rPr lang="en-GB" sz="1800" dirty="0" err="1" smtClean="0">
                <a:latin typeface="Calibri"/>
                <a:cs typeface="Calibri"/>
              </a:rPr>
              <a:t>centered</a:t>
            </a:r>
            <a:r>
              <a:rPr lang="en-GB" sz="1800" dirty="0" smtClean="0">
                <a:latin typeface="Calibri"/>
                <a:cs typeface="Calibri"/>
              </a:rPr>
              <a:t> – it includes the patient and the family in making decisions.</a:t>
            </a:r>
            <a:endParaRPr sz="1800" dirty="0">
              <a:latin typeface="Calibri"/>
              <a:cs typeface="Calibri"/>
            </a:endParaRPr>
          </a:p>
        </p:txBody>
      </p:sp>
      <p:pic>
        <p:nvPicPr>
          <p:cNvPr id="21" name="Picture 20"/>
          <p:cNvPicPr>
            <a:picLocks noChangeAspect="1"/>
          </p:cNvPicPr>
          <p:nvPr/>
        </p:nvPicPr>
        <p:blipFill rotWithShape="1">
          <a:blip r:embed="rId4"/>
          <a:srcRect r="10388"/>
          <a:stretch/>
        </p:blipFill>
        <p:spPr>
          <a:xfrm>
            <a:off x="6413232" y="420018"/>
            <a:ext cx="1971982" cy="1390844"/>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88738" y="2395252"/>
            <a:ext cx="3096476" cy="2176748"/>
          </a:xfrm>
          <a:prstGeom prst="rect">
            <a:avLst/>
          </a:prstGeom>
        </p:spPr>
      </p:pic>
      <p:sp>
        <p:nvSpPr>
          <p:cNvPr id="10" name="TextBox 9"/>
          <p:cNvSpPr txBox="1"/>
          <p:nvPr/>
        </p:nvSpPr>
        <p:spPr>
          <a:xfrm>
            <a:off x="746531" y="707620"/>
            <a:ext cx="4714391" cy="1015663"/>
          </a:xfrm>
          <a:prstGeom prst="rect">
            <a:avLst/>
          </a:prstGeom>
          <a:noFill/>
        </p:spPr>
        <p:txBody>
          <a:bodyPr wrap="square" rtlCol="0">
            <a:spAutoFit/>
          </a:bodyPr>
          <a:lstStyle/>
          <a:p>
            <a:r>
              <a:rPr lang="en-GB" sz="2400" b="1" dirty="0" smtClean="0"/>
              <a:t>Sponsor a Treatment/Service</a:t>
            </a:r>
          </a:p>
          <a:p>
            <a:endParaRPr lang="en-GB" dirty="0"/>
          </a:p>
          <a:p>
            <a:r>
              <a:rPr lang="en-GB" i="1" dirty="0" smtClean="0"/>
              <a:t>No donation is too large or too small. </a:t>
            </a:r>
            <a:endParaRPr lang="en-GB" i="1" dirty="0"/>
          </a:p>
        </p:txBody>
      </p:sp>
      <p:sp>
        <p:nvSpPr>
          <p:cNvPr id="11" name="TextBox 10"/>
          <p:cNvSpPr txBox="1"/>
          <p:nvPr/>
        </p:nvSpPr>
        <p:spPr>
          <a:xfrm>
            <a:off x="685800" y="1904305"/>
            <a:ext cx="3917138" cy="400110"/>
          </a:xfrm>
          <a:prstGeom prst="rect">
            <a:avLst/>
          </a:prstGeom>
          <a:noFill/>
        </p:spPr>
        <p:txBody>
          <a:bodyPr wrap="square" rtlCol="0">
            <a:spAutoFit/>
          </a:bodyPr>
          <a:lstStyle/>
          <a:p>
            <a:r>
              <a:rPr lang="en-GB" sz="2000" b="1" dirty="0" smtClean="0">
                <a:solidFill>
                  <a:srgbClr val="FF33CC"/>
                </a:solidFill>
              </a:rPr>
              <a:t>Hospice Care</a:t>
            </a:r>
          </a:p>
        </p:txBody>
      </p:sp>
      <p:sp>
        <p:nvSpPr>
          <p:cNvPr id="14" name="object 6"/>
          <p:cNvSpPr/>
          <p:nvPr/>
        </p:nvSpPr>
        <p:spPr>
          <a:xfrm>
            <a:off x="746531" y="6400800"/>
            <a:ext cx="7638683"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3" name="object 6"/>
          <p:cNvSpPr/>
          <p:nvPr/>
        </p:nvSpPr>
        <p:spPr>
          <a:xfrm>
            <a:off x="746531" y="1835725"/>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2964265418"/>
              </p:ext>
            </p:extLst>
          </p:nvPr>
        </p:nvGraphicFramePr>
        <p:xfrm>
          <a:off x="685800" y="5175250"/>
          <a:ext cx="7629120" cy="1107440"/>
        </p:xfrm>
        <a:graphic>
          <a:graphicData uri="http://schemas.openxmlformats.org/drawingml/2006/table">
            <a:tbl>
              <a:tblPr firstRow="1" bandRow="1">
                <a:tableStyleId>{2D5ABB26-0587-4C30-8999-92F81FD0307C}</a:tableStyleId>
              </a:tblPr>
              <a:tblGrid>
                <a:gridCol w="3814560"/>
                <a:gridCol w="3814560"/>
              </a:tblGrid>
              <a:tr h="365760">
                <a:tc>
                  <a:txBody>
                    <a:bodyPr/>
                    <a:lstStyle/>
                    <a:p>
                      <a:pPr marL="635" algn="ctr">
                        <a:lnSpc>
                          <a:spcPct val="100000"/>
                        </a:lnSpc>
                        <a:spcBef>
                          <a:spcPts val="250"/>
                        </a:spcBef>
                      </a:pPr>
                      <a:r>
                        <a:rPr sz="1800" b="1" spc="-20" dirty="0" smtClean="0">
                          <a:solidFill>
                            <a:srgbClr val="FFFFFF"/>
                          </a:solidFill>
                          <a:latin typeface="Arial"/>
                          <a:cs typeface="Arial"/>
                        </a:rPr>
                        <a:t>I</a:t>
                      </a:r>
                      <a:r>
                        <a:rPr lang="en-GB" sz="1800" b="1" spc="-20" dirty="0" smtClean="0">
                          <a:solidFill>
                            <a:srgbClr val="FFFFFF"/>
                          </a:solidFill>
                          <a:latin typeface="Arial"/>
                          <a:cs typeface="Arial"/>
                        </a:rPr>
                        <a:t>tem</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algn="ctr">
                        <a:lnSpc>
                          <a:spcPct val="100000"/>
                        </a:lnSpc>
                        <a:spcBef>
                          <a:spcPts val="250"/>
                        </a:spcBef>
                      </a:pPr>
                      <a:r>
                        <a:rPr lang="en-GB" sz="1800" b="1" spc="-130" dirty="0" smtClean="0">
                          <a:solidFill>
                            <a:srgbClr val="FFFFFF"/>
                          </a:solidFill>
                          <a:latin typeface="Arial"/>
                          <a:cs typeface="Arial"/>
                        </a:rPr>
                        <a:t>Sponsorship Cost</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r>
              <a:tr h="370840">
                <a:tc>
                  <a:txBody>
                    <a:bodyPr/>
                    <a:lstStyle/>
                    <a:p>
                      <a:pPr marL="91440">
                        <a:lnSpc>
                          <a:spcPct val="100000"/>
                        </a:lnSpc>
                        <a:spcBef>
                          <a:spcPts val="250"/>
                        </a:spcBef>
                      </a:pPr>
                      <a:r>
                        <a:rPr lang="en-GB" sz="1800" spc="-10" dirty="0" smtClean="0">
                          <a:latin typeface="Calibri"/>
                          <a:cs typeface="Calibri"/>
                        </a:rPr>
                        <a:t>Procedure</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250"/>
                        </a:spcBef>
                      </a:pPr>
                      <a:r>
                        <a:rPr lang="en-GB" sz="1800" spc="-10" dirty="0" smtClean="0">
                          <a:latin typeface="Calibri"/>
                          <a:cs typeface="Calibri"/>
                        </a:rPr>
                        <a:t>Biopsy</a:t>
                      </a:r>
                      <a:endParaRPr lang="en-GB"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r>
              <a:tr h="370840">
                <a:tc>
                  <a:txBody>
                    <a:bodyPr/>
                    <a:lstStyle/>
                    <a:p>
                      <a:pPr marL="91440">
                        <a:lnSpc>
                          <a:spcPct val="100000"/>
                        </a:lnSpc>
                        <a:spcBef>
                          <a:spcPts val="250"/>
                        </a:spcBef>
                      </a:pPr>
                      <a:r>
                        <a:rPr lang="en-GB" sz="1800" dirty="0" smtClean="0">
                          <a:latin typeface="Calibri"/>
                          <a:cs typeface="Calibri"/>
                        </a:rPr>
                        <a:t>Donate </a:t>
                      </a:r>
                      <a:r>
                        <a:rPr sz="1800" spc="-20" dirty="0" smtClean="0">
                          <a:latin typeface="Calibri"/>
                          <a:cs typeface="Calibri"/>
                        </a:rPr>
                        <a:t>(PKR</a:t>
                      </a:r>
                      <a:r>
                        <a:rPr sz="1800" spc="-20" dirty="0">
                          <a:latin typeface="Calibri"/>
                          <a:cs typeface="Calibri"/>
                        </a:rPr>
                        <a: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250"/>
                        </a:spcBef>
                      </a:pPr>
                      <a:r>
                        <a:rPr sz="1800" spc="-10" dirty="0">
                          <a:latin typeface="Calibri"/>
                          <a:cs typeface="Calibri"/>
                        </a:rPr>
                        <a:t>5,000</a:t>
                      </a:r>
                      <a:r>
                        <a:rPr sz="1800" spc="-10" dirty="0" smtClean="0">
                          <a:latin typeface="Calibri"/>
                          <a:cs typeface="Calibri"/>
                        </a:rPr>
                        <a:t>/-</a:t>
                      </a:r>
                      <a:r>
                        <a:rPr lang="en-GB" sz="1800" spc="-10" dirty="0" smtClean="0">
                          <a:latin typeface="Calibri"/>
                          <a:cs typeface="Calibri"/>
                        </a:rPr>
                        <a:t> Per Biopsy</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bl>
          </a:graphicData>
        </a:graphic>
      </p:graphicFrame>
      <p:sp>
        <p:nvSpPr>
          <p:cNvPr id="5" name="object 5"/>
          <p:cNvSpPr txBox="1"/>
          <p:nvPr/>
        </p:nvSpPr>
        <p:spPr>
          <a:xfrm>
            <a:off x="746531" y="2304415"/>
            <a:ext cx="4282668" cy="1674817"/>
          </a:xfrm>
          <a:prstGeom prst="rect">
            <a:avLst/>
          </a:prstGeom>
        </p:spPr>
        <p:txBody>
          <a:bodyPr vert="horz" wrap="square" lIns="0" tIns="12700" rIns="0" bIns="0" rtlCol="0">
            <a:spAutoFit/>
          </a:bodyPr>
          <a:lstStyle/>
          <a:p>
            <a:pPr marL="12700" marR="5080" algn="just">
              <a:lnSpc>
                <a:spcPct val="100000"/>
              </a:lnSpc>
              <a:spcBef>
                <a:spcPts val="100"/>
              </a:spcBef>
            </a:pPr>
            <a:r>
              <a:rPr lang="en-GB" sz="1800" dirty="0" smtClean="0">
                <a:latin typeface="Calibri" panose="020F0502020204030204" pitchFamily="34" charset="0"/>
                <a:cs typeface="Calibri" panose="020F0502020204030204" pitchFamily="34" charset="0"/>
              </a:rPr>
              <a:t>It </a:t>
            </a:r>
            <a:r>
              <a:rPr sz="1800" dirty="0" smtClean="0">
                <a:latin typeface="Calibri" panose="020F0502020204030204" pitchFamily="34" charset="0"/>
                <a:cs typeface="Calibri" panose="020F0502020204030204" pitchFamily="34" charset="0"/>
              </a:rPr>
              <a:t>is</a:t>
            </a:r>
            <a:r>
              <a:rPr lang="en-GB" spc="310" dirty="0" smtClean="0">
                <a:latin typeface="Calibri" panose="020F0502020204030204" pitchFamily="34" charset="0"/>
                <a:cs typeface="Calibri" panose="020F0502020204030204" pitchFamily="34" charset="0"/>
              </a:rPr>
              <a:t> </a:t>
            </a:r>
            <a:r>
              <a:rPr sz="1800" dirty="0" smtClean="0">
                <a:latin typeface="Calibri" panose="020F0502020204030204" pitchFamily="34" charset="0"/>
                <a:cs typeface="Calibri" panose="020F0502020204030204" pitchFamily="34" charset="0"/>
              </a:rPr>
              <a:t>a</a:t>
            </a:r>
            <a:r>
              <a:rPr lang="en-GB" spc="310" dirty="0">
                <a:latin typeface="Calibri" panose="020F0502020204030204" pitchFamily="34" charset="0"/>
                <a:cs typeface="Calibri" panose="020F0502020204030204" pitchFamily="34" charset="0"/>
              </a:rPr>
              <a:t> </a:t>
            </a:r>
            <a:r>
              <a:rPr sz="1800" dirty="0" smtClean="0">
                <a:latin typeface="Calibri" panose="020F0502020204030204" pitchFamily="34" charset="0"/>
                <a:cs typeface="Calibri" panose="020F0502020204030204" pitchFamily="34" charset="0"/>
              </a:rPr>
              <a:t>medical</a:t>
            </a:r>
            <a:r>
              <a:rPr lang="en-GB" spc="305" dirty="0">
                <a:latin typeface="Calibri" panose="020F0502020204030204" pitchFamily="34" charset="0"/>
                <a:cs typeface="Calibri" panose="020F0502020204030204" pitchFamily="34" charset="0"/>
              </a:rPr>
              <a:t> </a:t>
            </a:r>
            <a:r>
              <a:rPr sz="1800" dirty="0" smtClean="0">
                <a:latin typeface="Calibri" panose="020F0502020204030204" pitchFamily="34" charset="0"/>
                <a:cs typeface="Calibri" panose="020F0502020204030204" pitchFamily="34" charset="0"/>
              </a:rPr>
              <a:t>procedure</a:t>
            </a:r>
            <a:r>
              <a:rPr lang="en-GB" spc="310" dirty="0">
                <a:latin typeface="Calibri" panose="020F0502020204030204" pitchFamily="34" charset="0"/>
                <a:cs typeface="Calibri" panose="020F0502020204030204" pitchFamily="34" charset="0"/>
              </a:rPr>
              <a:t> </a:t>
            </a:r>
            <a:r>
              <a:rPr sz="1800" spc="-20" dirty="0" smtClean="0">
                <a:latin typeface="Calibri" panose="020F0502020204030204" pitchFamily="34" charset="0"/>
                <a:cs typeface="Calibri" panose="020F0502020204030204" pitchFamily="34" charset="0"/>
              </a:rPr>
              <a:t>that </a:t>
            </a:r>
            <a:r>
              <a:rPr sz="1800" dirty="0">
                <a:latin typeface="Calibri" panose="020F0502020204030204" pitchFamily="34" charset="0"/>
                <a:cs typeface="Calibri" panose="020F0502020204030204" pitchFamily="34" charset="0"/>
              </a:rPr>
              <a:t>involves</a:t>
            </a:r>
            <a:r>
              <a:rPr sz="1800" spc="30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taking</a:t>
            </a:r>
            <a:r>
              <a:rPr sz="1800" spc="204"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a</a:t>
            </a:r>
            <a:r>
              <a:rPr sz="1800" spc="21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small</a:t>
            </a:r>
            <a:r>
              <a:rPr sz="1800" spc="215" dirty="0">
                <a:latin typeface="Calibri" panose="020F0502020204030204" pitchFamily="34" charset="0"/>
                <a:cs typeface="Calibri" panose="020F0502020204030204" pitchFamily="34" charset="0"/>
              </a:rPr>
              <a:t> </a:t>
            </a:r>
            <a:r>
              <a:rPr sz="1800" spc="-30" dirty="0">
                <a:latin typeface="Calibri" panose="020F0502020204030204" pitchFamily="34" charset="0"/>
                <a:cs typeface="Calibri" panose="020F0502020204030204" pitchFamily="34" charset="0"/>
              </a:rPr>
              <a:t>sample</a:t>
            </a:r>
            <a:r>
              <a:rPr sz="1800" spc="21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of</a:t>
            </a:r>
            <a:r>
              <a:rPr sz="1800" spc="200" dirty="0">
                <a:latin typeface="Calibri" panose="020F0502020204030204" pitchFamily="34" charset="0"/>
                <a:cs typeface="Calibri" panose="020F0502020204030204" pitchFamily="34" charset="0"/>
              </a:rPr>
              <a:t> </a:t>
            </a:r>
            <a:r>
              <a:rPr sz="1800" spc="-105" dirty="0" smtClean="0">
                <a:latin typeface="Calibri" panose="020F0502020204030204" pitchFamily="34" charset="0"/>
                <a:cs typeface="Calibri" panose="020F0502020204030204" pitchFamily="34" charset="0"/>
              </a:rPr>
              <a:t>body </a:t>
            </a:r>
            <a:r>
              <a:rPr sz="1800" spc="-10" dirty="0">
                <a:latin typeface="Calibri" panose="020F0502020204030204" pitchFamily="34" charset="0"/>
                <a:cs typeface="Calibri" panose="020F0502020204030204" pitchFamily="34" charset="0"/>
              </a:rPr>
              <a:t>tissue</a:t>
            </a:r>
            <a:r>
              <a:rPr sz="1800" spc="22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so</a:t>
            </a:r>
            <a:r>
              <a:rPr sz="1800" spc="229"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it</a:t>
            </a:r>
            <a:r>
              <a:rPr sz="1800" spc="229"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can</a:t>
            </a:r>
            <a:r>
              <a:rPr sz="1800" spc="229"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be</a:t>
            </a:r>
            <a:r>
              <a:rPr sz="1800" spc="225" dirty="0">
                <a:latin typeface="Calibri" panose="020F0502020204030204" pitchFamily="34" charset="0"/>
                <a:cs typeface="Calibri" panose="020F0502020204030204" pitchFamily="34" charset="0"/>
              </a:rPr>
              <a:t> </a:t>
            </a:r>
            <a:r>
              <a:rPr sz="1800" spc="-35" dirty="0">
                <a:latin typeface="Calibri" panose="020F0502020204030204" pitchFamily="34" charset="0"/>
                <a:cs typeface="Calibri" panose="020F0502020204030204" pitchFamily="34" charset="0"/>
              </a:rPr>
              <a:t>examined</a:t>
            </a:r>
            <a:r>
              <a:rPr sz="1800" spc="229"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under</a:t>
            </a:r>
            <a:r>
              <a:rPr sz="1800" spc="225" dirty="0">
                <a:latin typeface="Calibri" panose="020F0502020204030204" pitchFamily="34" charset="0"/>
                <a:cs typeface="Calibri" panose="020F0502020204030204" pitchFamily="34" charset="0"/>
              </a:rPr>
              <a:t> </a:t>
            </a:r>
            <a:r>
              <a:rPr sz="1800" spc="-50" dirty="0">
                <a:latin typeface="Calibri" panose="020F0502020204030204" pitchFamily="34" charset="0"/>
                <a:cs typeface="Calibri" panose="020F0502020204030204" pitchFamily="34" charset="0"/>
              </a:rPr>
              <a:t>a </a:t>
            </a:r>
            <a:r>
              <a:rPr sz="1800" spc="-125" dirty="0">
                <a:latin typeface="Calibri" panose="020F0502020204030204" pitchFamily="34" charset="0"/>
                <a:cs typeface="Calibri" panose="020F0502020204030204" pitchFamily="34" charset="0"/>
              </a:rPr>
              <a:t>microscope.</a:t>
            </a:r>
            <a:r>
              <a:rPr sz="1800" spc="31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A</a:t>
            </a:r>
            <a:r>
              <a:rPr sz="1800" spc="31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tissue</a:t>
            </a:r>
            <a:r>
              <a:rPr sz="1800" spc="32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sample</a:t>
            </a:r>
            <a:r>
              <a:rPr sz="1800" spc="31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can</a:t>
            </a:r>
            <a:r>
              <a:rPr sz="1800" spc="32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be</a:t>
            </a:r>
            <a:r>
              <a:rPr sz="1800" spc="315" dirty="0">
                <a:latin typeface="Calibri" panose="020F0502020204030204" pitchFamily="34" charset="0"/>
                <a:cs typeface="Calibri" panose="020F0502020204030204" pitchFamily="34" charset="0"/>
              </a:rPr>
              <a:t> </a:t>
            </a:r>
            <a:r>
              <a:rPr sz="1800" spc="-10" dirty="0">
                <a:latin typeface="Calibri" panose="020F0502020204030204" pitchFamily="34" charset="0"/>
                <a:cs typeface="Calibri" panose="020F0502020204030204" pitchFamily="34" charset="0"/>
              </a:rPr>
              <a:t>taken </a:t>
            </a:r>
            <a:r>
              <a:rPr sz="1800" dirty="0">
                <a:latin typeface="Calibri" panose="020F0502020204030204" pitchFamily="34" charset="0"/>
                <a:cs typeface="Calibri" panose="020F0502020204030204" pitchFamily="34" charset="0"/>
              </a:rPr>
              <a:t>from</a:t>
            </a:r>
            <a:r>
              <a:rPr sz="1800" spc="26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almost</a:t>
            </a:r>
            <a:r>
              <a:rPr sz="1800" spc="254"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anywhere</a:t>
            </a:r>
            <a:r>
              <a:rPr sz="1800" spc="27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on</a:t>
            </a:r>
            <a:r>
              <a:rPr sz="1800" spc="26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or</a:t>
            </a:r>
            <a:r>
              <a:rPr sz="1800" spc="27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in</a:t>
            </a:r>
            <a:r>
              <a:rPr sz="1800" spc="26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your</a:t>
            </a:r>
            <a:r>
              <a:rPr sz="1800" spc="265" dirty="0">
                <a:latin typeface="Calibri" panose="020F0502020204030204" pitchFamily="34" charset="0"/>
                <a:cs typeface="Calibri" panose="020F0502020204030204" pitchFamily="34" charset="0"/>
              </a:rPr>
              <a:t> </a:t>
            </a:r>
            <a:r>
              <a:rPr sz="1800" spc="-10" dirty="0">
                <a:latin typeface="Calibri" panose="020F0502020204030204" pitchFamily="34" charset="0"/>
                <a:cs typeface="Calibri" panose="020F0502020204030204" pitchFamily="34" charset="0"/>
              </a:rPr>
              <a:t>body, </a:t>
            </a:r>
            <a:r>
              <a:rPr sz="1800" dirty="0">
                <a:latin typeface="Calibri" panose="020F0502020204030204" pitchFamily="34" charset="0"/>
                <a:cs typeface="Calibri" panose="020F0502020204030204" pitchFamily="34" charset="0"/>
              </a:rPr>
              <a:t>including</a:t>
            </a:r>
            <a:r>
              <a:rPr sz="1800" spc="44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the</a:t>
            </a:r>
            <a:r>
              <a:rPr sz="1800" spc="45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skin,</a:t>
            </a:r>
            <a:r>
              <a:rPr sz="1800" spc="445"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organs</a:t>
            </a:r>
            <a:r>
              <a:rPr sz="1800" spc="450" dirty="0">
                <a:latin typeface="Calibri" panose="020F0502020204030204" pitchFamily="34" charset="0"/>
                <a:cs typeface="Calibri" panose="020F0502020204030204" pitchFamily="34" charset="0"/>
              </a:rPr>
              <a:t>  </a:t>
            </a:r>
            <a:r>
              <a:rPr sz="1800" dirty="0">
                <a:latin typeface="Calibri" panose="020F0502020204030204" pitchFamily="34" charset="0"/>
                <a:cs typeface="Calibri" panose="020F0502020204030204" pitchFamily="34" charset="0"/>
              </a:rPr>
              <a:t>and</a:t>
            </a:r>
            <a:r>
              <a:rPr sz="1800" spc="445" dirty="0">
                <a:latin typeface="Calibri" panose="020F0502020204030204" pitchFamily="34" charset="0"/>
                <a:cs typeface="Calibri" panose="020F0502020204030204" pitchFamily="34" charset="0"/>
              </a:rPr>
              <a:t>  </a:t>
            </a:r>
            <a:r>
              <a:rPr sz="1800" spc="-10" dirty="0">
                <a:latin typeface="Calibri" panose="020F0502020204030204" pitchFamily="34" charset="0"/>
                <a:cs typeface="Calibri" panose="020F0502020204030204" pitchFamily="34" charset="0"/>
              </a:rPr>
              <a:t>other structures.</a:t>
            </a:r>
            <a:endParaRPr sz="1800" dirty="0">
              <a:latin typeface="Calibri" panose="020F0502020204030204" pitchFamily="34" charset="0"/>
              <a:cs typeface="Calibri" panose="020F0502020204030204" pitchFamily="34" charset="0"/>
            </a:endParaRPr>
          </a:p>
        </p:txBody>
      </p:sp>
      <p:pic>
        <p:nvPicPr>
          <p:cNvPr id="12" name="Picture 11"/>
          <p:cNvPicPr>
            <a:picLocks noChangeAspect="1"/>
          </p:cNvPicPr>
          <p:nvPr/>
        </p:nvPicPr>
        <p:blipFill rotWithShape="1">
          <a:blip r:embed="rId3"/>
          <a:srcRect r="10388"/>
          <a:stretch/>
        </p:blipFill>
        <p:spPr>
          <a:xfrm>
            <a:off x="6352868" y="420018"/>
            <a:ext cx="1971982" cy="1390844"/>
          </a:xfrm>
          <a:prstGeom prst="rect">
            <a:avLst/>
          </a:prstGeom>
        </p:spPr>
      </p:pic>
      <p:sp>
        <p:nvSpPr>
          <p:cNvPr id="10" name="TextBox 9"/>
          <p:cNvSpPr txBox="1"/>
          <p:nvPr/>
        </p:nvSpPr>
        <p:spPr>
          <a:xfrm>
            <a:off x="746531" y="707620"/>
            <a:ext cx="4714391" cy="1015663"/>
          </a:xfrm>
          <a:prstGeom prst="rect">
            <a:avLst/>
          </a:prstGeom>
          <a:noFill/>
        </p:spPr>
        <p:txBody>
          <a:bodyPr wrap="square" rtlCol="0">
            <a:spAutoFit/>
          </a:bodyPr>
          <a:lstStyle/>
          <a:p>
            <a:r>
              <a:rPr lang="en-GB" sz="2400" b="1" dirty="0" smtClean="0"/>
              <a:t>Sponsor a Treatment/Service</a:t>
            </a:r>
          </a:p>
          <a:p>
            <a:endParaRPr lang="en-GB" dirty="0"/>
          </a:p>
          <a:p>
            <a:r>
              <a:rPr lang="en-GB" i="1" dirty="0" smtClean="0"/>
              <a:t>No donation is too large or too small. </a:t>
            </a:r>
            <a:endParaRPr lang="en-GB" i="1" dirty="0"/>
          </a:p>
        </p:txBody>
      </p:sp>
      <p:sp>
        <p:nvSpPr>
          <p:cNvPr id="11" name="TextBox 10"/>
          <p:cNvSpPr txBox="1"/>
          <p:nvPr/>
        </p:nvSpPr>
        <p:spPr>
          <a:xfrm>
            <a:off x="685800" y="1894676"/>
            <a:ext cx="3917138" cy="400110"/>
          </a:xfrm>
          <a:prstGeom prst="rect">
            <a:avLst/>
          </a:prstGeom>
          <a:noFill/>
        </p:spPr>
        <p:txBody>
          <a:bodyPr wrap="square" rtlCol="0">
            <a:spAutoFit/>
          </a:bodyPr>
          <a:lstStyle/>
          <a:p>
            <a:r>
              <a:rPr lang="en-GB" sz="2000" b="1" dirty="0" smtClean="0">
                <a:solidFill>
                  <a:srgbClr val="FF33CC"/>
                </a:solidFill>
              </a:rPr>
              <a:t>Biopsy</a:t>
            </a:r>
          </a:p>
        </p:txBody>
      </p:sp>
      <p:pic>
        <p:nvPicPr>
          <p:cNvPr id="13" name="Picture 2" descr="Biopsy: Types of biopsy procedures used to diagnose cancer - Mayo Clinic"/>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52" b="4332"/>
          <a:stretch/>
        </p:blipFill>
        <p:spPr bwMode="auto">
          <a:xfrm>
            <a:off x="5867400" y="2133600"/>
            <a:ext cx="2457450" cy="2779844"/>
          </a:xfrm>
          <a:prstGeom prst="rect">
            <a:avLst/>
          </a:prstGeom>
          <a:noFill/>
          <a:extLst>
            <a:ext uri="{909E8E84-426E-40DD-AFC4-6F175D3DCCD1}">
              <a14:hiddenFill xmlns:a14="http://schemas.microsoft.com/office/drawing/2010/main">
                <a:solidFill>
                  <a:srgbClr val="FFFFFF"/>
                </a:solidFill>
              </a14:hiddenFill>
            </a:ext>
          </a:extLst>
        </p:spPr>
      </p:pic>
      <p:sp>
        <p:nvSpPr>
          <p:cNvPr id="16" name="object 6"/>
          <p:cNvSpPr/>
          <p:nvPr/>
        </p:nvSpPr>
        <p:spPr>
          <a:xfrm>
            <a:off x="685800" y="6400799"/>
            <a:ext cx="763905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5" name="object 6"/>
          <p:cNvSpPr/>
          <p:nvPr/>
        </p:nvSpPr>
        <p:spPr>
          <a:xfrm>
            <a:off x="746531" y="1835725"/>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4091272194"/>
              </p:ext>
            </p:extLst>
          </p:nvPr>
        </p:nvGraphicFramePr>
        <p:xfrm>
          <a:off x="746530" y="5175250"/>
          <a:ext cx="7629120" cy="1107440"/>
        </p:xfrm>
        <a:graphic>
          <a:graphicData uri="http://schemas.openxmlformats.org/drawingml/2006/table">
            <a:tbl>
              <a:tblPr firstRow="1" bandRow="1">
                <a:tableStyleId>{2D5ABB26-0587-4C30-8999-92F81FD0307C}</a:tableStyleId>
              </a:tblPr>
              <a:tblGrid>
                <a:gridCol w="3814560"/>
                <a:gridCol w="3814560"/>
              </a:tblGrid>
              <a:tr h="365760">
                <a:tc>
                  <a:txBody>
                    <a:bodyPr/>
                    <a:lstStyle/>
                    <a:p>
                      <a:pPr marL="635" algn="ctr">
                        <a:lnSpc>
                          <a:spcPct val="100000"/>
                        </a:lnSpc>
                        <a:spcBef>
                          <a:spcPts val="250"/>
                        </a:spcBef>
                      </a:pPr>
                      <a:r>
                        <a:rPr sz="1800" b="1" spc="-20" dirty="0" smtClean="0">
                          <a:solidFill>
                            <a:srgbClr val="FFFFFF"/>
                          </a:solidFill>
                          <a:latin typeface="Arial"/>
                          <a:cs typeface="Arial"/>
                        </a:rPr>
                        <a:t>I</a:t>
                      </a:r>
                      <a:r>
                        <a:rPr lang="en-GB" sz="1800" b="1" spc="-20" dirty="0" smtClean="0">
                          <a:solidFill>
                            <a:srgbClr val="FFFFFF"/>
                          </a:solidFill>
                          <a:latin typeface="Arial"/>
                          <a:cs typeface="Arial"/>
                        </a:rPr>
                        <a:t>tem</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algn="ctr">
                        <a:lnSpc>
                          <a:spcPct val="100000"/>
                        </a:lnSpc>
                        <a:spcBef>
                          <a:spcPts val="250"/>
                        </a:spcBef>
                      </a:pPr>
                      <a:r>
                        <a:rPr lang="en-GB" sz="1800" b="1" spc="-130" dirty="0" smtClean="0">
                          <a:solidFill>
                            <a:srgbClr val="FFFFFF"/>
                          </a:solidFill>
                          <a:latin typeface="Arial"/>
                          <a:cs typeface="Arial"/>
                        </a:rPr>
                        <a:t>Sponsorship Cost</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r>
              <a:tr h="370840">
                <a:tc>
                  <a:txBody>
                    <a:bodyPr/>
                    <a:lstStyle/>
                    <a:p>
                      <a:pPr marL="91440">
                        <a:lnSpc>
                          <a:spcPct val="100000"/>
                        </a:lnSpc>
                        <a:spcBef>
                          <a:spcPts val="250"/>
                        </a:spcBef>
                      </a:pPr>
                      <a:r>
                        <a:rPr lang="en-GB" sz="1800" spc="-10" dirty="0" smtClean="0">
                          <a:latin typeface="Calibri"/>
                          <a:cs typeface="Calibri"/>
                        </a:rPr>
                        <a:t>Diagnostic</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250"/>
                        </a:spcBef>
                      </a:pPr>
                      <a:r>
                        <a:rPr lang="en-GB" sz="1800" spc="-10" dirty="0" smtClean="0">
                          <a:latin typeface="Calibri"/>
                          <a:cs typeface="Calibri"/>
                        </a:rPr>
                        <a:t>Histopathology</a:t>
                      </a:r>
                      <a:endParaRPr lang="en-GB"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r>
              <a:tr h="370840">
                <a:tc>
                  <a:txBody>
                    <a:bodyPr/>
                    <a:lstStyle/>
                    <a:p>
                      <a:pPr marL="91440">
                        <a:lnSpc>
                          <a:spcPct val="100000"/>
                        </a:lnSpc>
                        <a:spcBef>
                          <a:spcPts val="250"/>
                        </a:spcBef>
                      </a:pPr>
                      <a:r>
                        <a:rPr lang="en-GB" sz="1800" dirty="0" smtClean="0">
                          <a:latin typeface="Calibri"/>
                          <a:cs typeface="Calibri"/>
                        </a:rPr>
                        <a:t>Donate </a:t>
                      </a:r>
                      <a:r>
                        <a:rPr sz="1800" spc="-10" dirty="0" smtClean="0">
                          <a:latin typeface="Calibri"/>
                          <a:cs typeface="Calibri"/>
                        </a:rPr>
                        <a:t>(PKR</a:t>
                      </a:r>
                      <a:r>
                        <a:rPr sz="1800" spc="-10" dirty="0">
                          <a:latin typeface="Calibri"/>
                          <a:cs typeface="Calibri"/>
                        </a:rPr>
                        <a: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marR="0" indent="0" algn="ctr" defTabSz="914400" eaLnBrk="1" fontAlgn="auto" latinLnBrk="0" hangingPunct="1">
                        <a:lnSpc>
                          <a:spcPct val="100000"/>
                        </a:lnSpc>
                        <a:spcBef>
                          <a:spcPts val="250"/>
                        </a:spcBef>
                        <a:spcAft>
                          <a:spcPts val="0"/>
                        </a:spcAft>
                        <a:buClrTx/>
                        <a:buSzTx/>
                        <a:buFontTx/>
                        <a:buNone/>
                        <a:tabLst/>
                        <a:defRPr/>
                      </a:pPr>
                      <a:r>
                        <a:rPr sz="1800" spc="-10" dirty="0" smtClean="0">
                          <a:latin typeface="Calibri"/>
                          <a:cs typeface="Calibri"/>
                        </a:rPr>
                        <a:t>25</a:t>
                      </a:r>
                      <a:r>
                        <a:rPr lang="en-GB" sz="1800" spc="-10" dirty="0" smtClean="0">
                          <a:latin typeface="Calibri"/>
                          <a:cs typeface="Calibri"/>
                        </a:rPr>
                        <a:t>,</a:t>
                      </a:r>
                      <a:r>
                        <a:rPr sz="1800" spc="-10" dirty="0" smtClean="0">
                          <a:latin typeface="Calibri"/>
                          <a:cs typeface="Calibri"/>
                        </a:rPr>
                        <a:t>000/-</a:t>
                      </a:r>
                      <a:r>
                        <a:rPr lang="en-GB" sz="1800" spc="-10" dirty="0" smtClean="0">
                          <a:latin typeface="+mn-lt"/>
                          <a:cs typeface="Calibri"/>
                        </a:rPr>
                        <a:t> Per Histopathology</a:t>
                      </a:r>
                      <a:r>
                        <a:rPr lang="en-GB" sz="1800" spc="-10" dirty="0" smtClean="0">
                          <a:latin typeface="Calibri"/>
                          <a:cs typeface="Calibri"/>
                        </a:rPr>
                        <a:t> </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bl>
          </a:graphicData>
        </a:graphic>
      </p:graphicFrame>
      <p:sp>
        <p:nvSpPr>
          <p:cNvPr id="5" name="object 5"/>
          <p:cNvSpPr txBox="1"/>
          <p:nvPr/>
        </p:nvSpPr>
        <p:spPr>
          <a:xfrm>
            <a:off x="746531" y="2281962"/>
            <a:ext cx="4714391" cy="2518638"/>
          </a:xfrm>
          <a:prstGeom prst="rect">
            <a:avLst/>
          </a:prstGeom>
        </p:spPr>
        <p:txBody>
          <a:bodyPr vert="horz" wrap="square" lIns="0" tIns="12700" rIns="0" bIns="0" rtlCol="0">
            <a:spAutoFit/>
          </a:bodyPr>
          <a:lstStyle/>
          <a:p>
            <a:pPr marL="12700" marR="6985" algn="just">
              <a:lnSpc>
                <a:spcPct val="100000"/>
              </a:lnSpc>
              <a:spcBef>
                <a:spcPts val="100"/>
              </a:spcBef>
            </a:pPr>
            <a:r>
              <a:rPr lang="en-GB" sz="1800" dirty="0" smtClean="0">
                <a:latin typeface="Calibri"/>
                <a:cs typeface="Calibri"/>
              </a:rPr>
              <a:t>It means using a microscope to look at human tissue to see if it has signs of any diseases, damage, or other abnormalities.</a:t>
            </a:r>
            <a:br>
              <a:rPr lang="en-GB" sz="1800" dirty="0" smtClean="0">
                <a:latin typeface="Calibri"/>
                <a:cs typeface="Calibri"/>
              </a:rPr>
            </a:br>
            <a:endParaRPr lang="en-GB" sz="1800" dirty="0" smtClean="0">
              <a:latin typeface="Calibri"/>
              <a:cs typeface="Calibri"/>
            </a:endParaRPr>
          </a:p>
          <a:p>
            <a:pPr marL="12700" marR="6985" algn="just">
              <a:lnSpc>
                <a:spcPct val="100000"/>
              </a:lnSpc>
              <a:spcBef>
                <a:spcPts val="100"/>
              </a:spcBef>
            </a:pPr>
            <a:r>
              <a:rPr lang="en-GB" sz="1800" dirty="0" smtClean="0">
                <a:latin typeface="Calibri"/>
                <a:cs typeface="Calibri"/>
              </a:rPr>
              <a:t>Histopathology reports can include descriptions of the tissue, diagnosis, and prognosis.  In addition to evaluating the shape and structure of cells, pathologists may also use other techniques to assess and diagnose cancer.</a:t>
            </a:r>
            <a:endParaRPr lang="en-GB" sz="1800" dirty="0">
              <a:latin typeface="Calibri"/>
              <a:cs typeface="Calibri"/>
            </a:endParaRPr>
          </a:p>
        </p:txBody>
      </p:sp>
      <p:pic>
        <p:nvPicPr>
          <p:cNvPr id="7" name="object 7"/>
          <p:cNvPicPr/>
          <p:nvPr/>
        </p:nvPicPr>
        <p:blipFill rotWithShape="1">
          <a:blip r:embed="rId3" cstate="print"/>
          <a:srcRect r="15044"/>
          <a:stretch/>
        </p:blipFill>
        <p:spPr>
          <a:xfrm>
            <a:off x="5667375" y="2438399"/>
            <a:ext cx="2743200" cy="2362200"/>
          </a:xfrm>
          <a:prstGeom prst="rect">
            <a:avLst/>
          </a:prstGeom>
        </p:spPr>
      </p:pic>
      <p:pic>
        <p:nvPicPr>
          <p:cNvPr id="11" name="Picture 10"/>
          <p:cNvPicPr>
            <a:picLocks noChangeAspect="1"/>
          </p:cNvPicPr>
          <p:nvPr/>
        </p:nvPicPr>
        <p:blipFill rotWithShape="1">
          <a:blip r:embed="rId4"/>
          <a:srcRect r="10388"/>
          <a:stretch/>
        </p:blipFill>
        <p:spPr>
          <a:xfrm>
            <a:off x="6438593" y="420018"/>
            <a:ext cx="1971982" cy="1390844"/>
          </a:xfrm>
          <a:prstGeom prst="rect">
            <a:avLst/>
          </a:prstGeom>
        </p:spPr>
      </p:pic>
      <p:sp>
        <p:nvSpPr>
          <p:cNvPr id="10" name="TextBox 9"/>
          <p:cNvSpPr txBox="1"/>
          <p:nvPr/>
        </p:nvSpPr>
        <p:spPr>
          <a:xfrm>
            <a:off x="746531" y="707620"/>
            <a:ext cx="4714391" cy="1015663"/>
          </a:xfrm>
          <a:prstGeom prst="rect">
            <a:avLst/>
          </a:prstGeom>
          <a:noFill/>
        </p:spPr>
        <p:txBody>
          <a:bodyPr wrap="square" rtlCol="0">
            <a:spAutoFit/>
          </a:bodyPr>
          <a:lstStyle/>
          <a:p>
            <a:r>
              <a:rPr lang="en-GB" sz="2400" b="1" dirty="0" smtClean="0"/>
              <a:t>Sponsor a Treatment/Service</a:t>
            </a:r>
          </a:p>
          <a:p>
            <a:endParaRPr lang="en-GB" dirty="0"/>
          </a:p>
          <a:p>
            <a:r>
              <a:rPr lang="en-GB" i="1" dirty="0" smtClean="0"/>
              <a:t>No donation is too large or too small. </a:t>
            </a:r>
            <a:endParaRPr lang="en-GB" i="1" dirty="0"/>
          </a:p>
        </p:txBody>
      </p:sp>
      <p:sp>
        <p:nvSpPr>
          <p:cNvPr id="13" name="TextBox 12"/>
          <p:cNvSpPr txBox="1"/>
          <p:nvPr/>
        </p:nvSpPr>
        <p:spPr>
          <a:xfrm>
            <a:off x="685800" y="1904305"/>
            <a:ext cx="3903283" cy="400110"/>
          </a:xfrm>
          <a:prstGeom prst="rect">
            <a:avLst/>
          </a:prstGeom>
          <a:noFill/>
        </p:spPr>
        <p:txBody>
          <a:bodyPr wrap="square" rtlCol="0">
            <a:spAutoFit/>
          </a:bodyPr>
          <a:lstStyle/>
          <a:p>
            <a:r>
              <a:rPr lang="en-GB" sz="2000" b="1" dirty="0" smtClean="0">
                <a:solidFill>
                  <a:srgbClr val="FF33CC"/>
                </a:solidFill>
              </a:rPr>
              <a:t>Histopathology</a:t>
            </a:r>
          </a:p>
        </p:txBody>
      </p:sp>
      <p:sp>
        <p:nvSpPr>
          <p:cNvPr id="15" name="object 6"/>
          <p:cNvSpPr/>
          <p:nvPr/>
        </p:nvSpPr>
        <p:spPr>
          <a:xfrm flipV="1">
            <a:off x="746531" y="6391081"/>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4" name="object 6"/>
          <p:cNvSpPr/>
          <p:nvPr/>
        </p:nvSpPr>
        <p:spPr>
          <a:xfrm>
            <a:off x="746531" y="1835725"/>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681162"/>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3593267403"/>
              </p:ext>
            </p:extLst>
          </p:nvPr>
        </p:nvGraphicFramePr>
        <p:xfrm>
          <a:off x="746530" y="5175250"/>
          <a:ext cx="7629120" cy="1107440"/>
        </p:xfrm>
        <a:graphic>
          <a:graphicData uri="http://schemas.openxmlformats.org/drawingml/2006/table">
            <a:tbl>
              <a:tblPr firstRow="1" bandRow="1">
                <a:tableStyleId>{2D5ABB26-0587-4C30-8999-92F81FD0307C}</a:tableStyleId>
              </a:tblPr>
              <a:tblGrid>
                <a:gridCol w="3814560"/>
                <a:gridCol w="3814560"/>
              </a:tblGrid>
              <a:tr h="365760">
                <a:tc>
                  <a:txBody>
                    <a:bodyPr/>
                    <a:lstStyle/>
                    <a:p>
                      <a:pPr marL="635" algn="ctr">
                        <a:lnSpc>
                          <a:spcPct val="100000"/>
                        </a:lnSpc>
                        <a:spcBef>
                          <a:spcPts val="250"/>
                        </a:spcBef>
                      </a:pPr>
                      <a:r>
                        <a:rPr sz="1800" b="1" spc="-20" dirty="0" smtClean="0">
                          <a:solidFill>
                            <a:srgbClr val="FFFFFF"/>
                          </a:solidFill>
                          <a:latin typeface="Arial"/>
                          <a:cs typeface="Arial"/>
                        </a:rPr>
                        <a:t>I</a:t>
                      </a:r>
                      <a:r>
                        <a:rPr lang="en-GB" sz="1800" b="1" spc="-20" dirty="0" smtClean="0">
                          <a:solidFill>
                            <a:srgbClr val="FFFFFF"/>
                          </a:solidFill>
                          <a:latin typeface="Arial"/>
                          <a:cs typeface="Arial"/>
                        </a:rPr>
                        <a:t>tem</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algn="ctr">
                        <a:lnSpc>
                          <a:spcPct val="100000"/>
                        </a:lnSpc>
                        <a:spcBef>
                          <a:spcPts val="250"/>
                        </a:spcBef>
                      </a:pPr>
                      <a:r>
                        <a:rPr lang="en-GB" sz="1800" b="1" spc="-130" dirty="0" smtClean="0">
                          <a:solidFill>
                            <a:srgbClr val="FFFFFF"/>
                          </a:solidFill>
                          <a:latin typeface="Arial"/>
                          <a:cs typeface="Arial"/>
                        </a:rPr>
                        <a:t>Sponsorship Cost</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r>
              <a:tr h="370840">
                <a:tc>
                  <a:txBody>
                    <a:bodyPr/>
                    <a:lstStyle/>
                    <a:p>
                      <a:pPr marL="91440">
                        <a:lnSpc>
                          <a:spcPct val="100000"/>
                        </a:lnSpc>
                        <a:spcBef>
                          <a:spcPts val="250"/>
                        </a:spcBef>
                      </a:pPr>
                      <a:r>
                        <a:rPr lang="en-GB" sz="1800" spc="-10" dirty="0" smtClean="0">
                          <a:latin typeface="Calibri"/>
                          <a:cs typeface="Calibri"/>
                        </a:rPr>
                        <a:t>Diagnostic</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635" algn="ctr">
                        <a:lnSpc>
                          <a:spcPct val="100000"/>
                        </a:lnSpc>
                        <a:spcBef>
                          <a:spcPts val="250"/>
                        </a:spcBef>
                      </a:pPr>
                      <a:r>
                        <a:rPr lang="en-GB" sz="1800" dirty="0" smtClean="0">
                          <a:latin typeface="Calibri"/>
                          <a:cs typeface="Calibri"/>
                        </a:rPr>
                        <a:t>Routine</a:t>
                      </a:r>
                      <a:r>
                        <a:rPr lang="en-GB" sz="1800" spc="-75" dirty="0" smtClean="0">
                          <a:latin typeface="Calibri"/>
                          <a:cs typeface="Calibri"/>
                        </a:rPr>
                        <a:t> </a:t>
                      </a:r>
                      <a:r>
                        <a:rPr lang="en-GB" sz="1800" spc="-20" dirty="0" smtClean="0">
                          <a:latin typeface="Calibri"/>
                          <a:cs typeface="Calibri"/>
                        </a:rPr>
                        <a:t>Tests</a:t>
                      </a:r>
                      <a:endParaRPr lang="en-GB" sz="1800" dirty="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r>
              <a:tr h="370840">
                <a:tc>
                  <a:txBody>
                    <a:bodyPr/>
                    <a:lstStyle/>
                    <a:p>
                      <a:pPr marL="91440">
                        <a:lnSpc>
                          <a:spcPct val="100000"/>
                        </a:lnSpc>
                        <a:spcBef>
                          <a:spcPts val="250"/>
                        </a:spcBef>
                      </a:pPr>
                      <a:r>
                        <a:rPr lang="en-GB" sz="1800" dirty="0" smtClean="0">
                          <a:latin typeface="Calibri"/>
                          <a:cs typeface="Calibri"/>
                        </a:rPr>
                        <a:t>Donate </a:t>
                      </a:r>
                      <a:r>
                        <a:rPr sz="1800" spc="-20" dirty="0" smtClean="0">
                          <a:latin typeface="Calibri"/>
                          <a:cs typeface="Calibri"/>
                        </a:rPr>
                        <a:t>(PKR</a:t>
                      </a:r>
                      <a:r>
                        <a:rPr sz="1800" spc="-20" dirty="0">
                          <a:latin typeface="Calibri"/>
                          <a:cs typeface="Calibri"/>
                        </a:rPr>
                        <a: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250"/>
                        </a:spcBef>
                      </a:pPr>
                      <a:r>
                        <a:rPr lang="en-GB" sz="1800" spc="-10" dirty="0" smtClean="0">
                          <a:latin typeface="Calibri"/>
                          <a:cs typeface="Calibri"/>
                        </a:rPr>
                        <a:t>2,5</a:t>
                      </a:r>
                      <a:r>
                        <a:rPr sz="1800" spc="-10" dirty="0" smtClean="0">
                          <a:latin typeface="Calibri"/>
                          <a:cs typeface="Calibri"/>
                        </a:rPr>
                        <a:t>00/-</a:t>
                      </a:r>
                      <a:r>
                        <a:rPr lang="en-US" sz="1800" spc="-10" dirty="0" smtClean="0">
                          <a:latin typeface="Calibri"/>
                          <a:cs typeface="Calibri"/>
                        </a:rPr>
                        <a:t> Per Misc.</a:t>
                      </a:r>
                      <a:r>
                        <a:rPr lang="en-US" sz="1800" spc="-10" baseline="0" dirty="0" smtClean="0">
                          <a:latin typeface="Calibri"/>
                          <a:cs typeface="Calibri"/>
                        </a:rPr>
                        <a:t> Test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bl>
          </a:graphicData>
        </a:graphic>
      </p:graphicFrame>
      <p:sp>
        <p:nvSpPr>
          <p:cNvPr id="5" name="object 5"/>
          <p:cNvSpPr txBox="1"/>
          <p:nvPr/>
        </p:nvSpPr>
        <p:spPr>
          <a:xfrm>
            <a:off x="746531" y="2376892"/>
            <a:ext cx="4286478" cy="1674817"/>
          </a:xfrm>
          <a:prstGeom prst="rect">
            <a:avLst/>
          </a:prstGeom>
        </p:spPr>
        <p:txBody>
          <a:bodyPr vert="horz" wrap="square" lIns="0" tIns="12700" rIns="0" bIns="0" rtlCol="0">
            <a:spAutoFit/>
          </a:bodyPr>
          <a:lstStyle/>
          <a:p>
            <a:pPr marL="12700" algn="just">
              <a:lnSpc>
                <a:spcPct val="100000"/>
              </a:lnSpc>
              <a:spcBef>
                <a:spcPts val="100"/>
              </a:spcBef>
            </a:pPr>
            <a:r>
              <a:rPr lang="en-GB" sz="1800" dirty="0" smtClean="0">
                <a:latin typeface="Calibri" panose="020F0502020204030204" pitchFamily="34" charset="0"/>
                <a:cs typeface="Calibri" panose="020F0502020204030204" pitchFamily="34" charset="0"/>
              </a:rPr>
              <a:t>It </a:t>
            </a:r>
            <a:r>
              <a:rPr sz="1800" spc="-105" dirty="0" smtClean="0">
                <a:latin typeface="Calibri" panose="020F0502020204030204" pitchFamily="34" charset="0"/>
                <a:cs typeface="Calibri" panose="020F0502020204030204" pitchFamily="34" charset="0"/>
              </a:rPr>
              <a:t>identifies</a:t>
            </a:r>
            <a:r>
              <a:rPr sz="1800" spc="-5" dirty="0" smtClean="0">
                <a:latin typeface="Calibri" panose="020F0502020204030204" pitchFamily="34" charset="0"/>
                <a:cs typeface="Calibri" panose="020F0502020204030204" pitchFamily="34" charset="0"/>
              </a:rPr>
              <a:t> </a:t>
            </a:r>
            <a:r>
              <a:rPr sz="1800" spc="-40" dirty="0">
                <a:latin typeface="Calibri" panose="020F0502020204030204" pitchFamily="34" charset="0"/>
                <a:cs typeface="Calibri" panose="020F0502020204030204" pitchFamily="34" charset="0"/>
              </a:rPr>
              <a:t>the</a:t>
            </a:r>
            <a:r>
              <a:rPr sz="1800" dirty="0">
                <a:latin typeface="Calibri" panose="020F0502020204030204" pitchFamily="34" charset="0"/>
                <a:cs typeface="Calibri" panose="020F0502020204030204" pitchFamily="34" charset="0"/>
              </a:rPr>
              <a:t> </a:t>
            </a:r>
            <a:r>
              <a:rPr sz="1800" spc="-190" dirty="0">
                <a:latin typeface="Calibri" panose="020F0502020204030204" pitchFamily="34" charset="0"/>
                <a:cs typeface="Calibri" panose="020F0502020204030204" pitchFamily="34" charset="0"/>
              </a:rPr>
              <a:t>cause</a:t>
            </a:r>
            <a:r>
              <a:rPr sz="1800" spc="30" dirty="0">
                <a:latin typeface="Calibri" panose="020F0502020204030204" pitchFamily="34" charset="0"/>
                <a:cs typeface="Calibri" panose="020F0502020204030204" pitchFamily="34" charset="0"/>
              </a:rPr>
              <a:t> </a:t>
            </a:r>
            <a:r>
              <a:rPr sz="1800" spc="-25" dirty="0" smtClean="0">
                <a:latin typeface="Calibri" panose="020F0502020204030204" pitchFamily="34" charset="0"/>
                <a:cs typeface="Calibri" panose="020F0502020204030204" pitchFamily="34" charset="0"/>
              </a:rPr>
              <a:t>of</a:t>
            </a:r>
            <a:r>
              <a:rPr lang="en-GB" sz="1800" spc="-25" dirty="0" smtClean="0">
                <a:latin typeface="Calibri" panose="020F0502020204030204" pitchFamily="34" charset="0"/>
                <a:cs typeface="Calibri" panose="020F0502020204030204" pitchFamily="34" charset="0"/>
              </a:rPr>
              <a:t> disease based on morphologic and/or clinical pathology findings, as well as history, clinical signs, and ancillary test results. It is important in all areas of pathology, both in spontaneous and experimentally-induced diseases. </a:t>
            </a:r>
            <a:endParaRPr sz="1800" dirty="0">
              <a:latin typeface="Calibri" panose="020F0502020204030204" pitchFamily="34" charset="0"/>
              <a:cs typeface="Calibri" panose="020F0502020204030204" pitchFamily="34" charset="0"/>
            </a:endParaRPr>
          </a:p>
        </p:txBody>
      </p:sp>
      <p:pic>
        <p:nvPicPr>
          <p:cNvPr id="15" name="object 15"/>
          <p:cNvPicPr/>
          <p:nvPr/>
        </p:nvPicPr>
        <p:blipFill>
          <a:blip r:embed="rId3" cstate="print"/>
          <a:stretch>
            <a:fillRect/>
          </a:stretch>
        </p:blipFill>
        <p:spPr>
          <a:xfrm>
            <a:off x="5181600" y="2286000"/>
            <a:ext cx="3200400" cy="2133600"/>
          </a:xfrm>
          <a:prstGeom prst="rect">
            <a:avLst/>
          </a:prstGeom>
        </p:spPr>
      </p:pic>
      <p:pic>
        <p:nvPicPr>
          <p:cNvPr id="18" name="Picture 17"/>
          <p:cNvPicPr>
            <a:picLocks noChangeAspect="1"/>
          </p:cNvPicPr>
          <p:nvPr/>
        </p:nvPicPr>
        <p:blipFill rotWithShape="1">
          <a:blip r:embed="rId4"/>
          <a:srcRect r="10388"/>
          <a:stretch/>
        </p:blipFill>
        <p:spPr>
          <a:xfrm>
            <a:off x="6413232" y="420018"/>
            <a:ext cx="1971982" cy="1390844"/>
          </a:xfrm>
          <a:prstGeom prst="rect">
            <a:avLst/>
          </a:prstGeom>
        </p:spPr>
      </p:pic>
      <p:sp>
        <p:nvSpPr>
          <p:cNvPr id="10" name="TextBox 9"/>
          <p:cNvSpPr txBox="1"/>
          <p:nvPr/>
        </p:nvSpPr>
        <p:spPr>
          <a:xfrm>
            <a:off x="746531" y="707620"/>
            <a:ext cx="4714391" cy="1015663"/>
          </a:xfrm>
          <a:prstGeom prst="rect">
            <a:avLst/>
          </a:prstGeom>
          <a:noFill/>
        </p:spPr>
        <p:txBody>
          <a:bodyPr wrap="square" rtlCol="0">
            <a:spAutoFit/>
          </a:bodyPr>
          <a:lstStyle/>
          <a:p>
            <a:r>
              <a:rPr lang="en-GB" sz="2400" b="1" dirty="0" smtClean="0"/>
              <a:t>Sponsor a Treatment/Service</a:t>
            </a:r>
          </a:p>
          <a:p>
            <a:endParaRPr lang="en-GB" dirty="0"/>
          </a:p>
          <a:p>
            <a:r>
              <a:rPr lang="en-GB" i="1" dirty="0" smtClean="0"/>
              <a:t>No donation is too large or too small. </a:t>
            </a:r>
            <a:endParaRPr lang="en-GB" i="1" dirty="0"/>
          </a:p>
        </p:txBody>
      </p:sp>
      <p:sp>
        <p:nvSpPr>
          <p:cNvPr id="12" name="TextBox 11"/>
          <p:cNvSpPr txBox="1"/>
          <p:nvPr/>
        </p:nvSpPr>
        <p:spPr>
          <a:xfrm>
            <a:off x="685800" y="1904305"/>
            <a:ext cx="3903283" cy="400110"/>
          </a:xfrm>
          <a:prstGeom prst="rect">
            <a:avLst/>
          </a:prstGeom>
          <a:noFill/>
        </p:spPr>
        <p:txBody>
          <a:bodyPr wrap="square" rtlCol="0">
            <a:spAutoFit/>
          </a:bodyPr>
          <a:lstStyle/>
          <a:p>
            <a:r>
              <a:rPr lang="en-GB" sz="2000" b="1" dirty="0" smtClean="0">
                <a:solidFill>
                  <a:srgbClr val="FF33CC"/>
                </a:solidFill>
              </a:rPr>
              <a:t>Diagnostic Pathology </a:t>
            </a:r>
          </a:p>
        </p:txBody>
      </p:sp>
      <p:sp>
        <p:nvSpPr>
          <p:cNvPr id="13" name="object 6"/>
          <p:cNvSpPr/>
          <p:nvPr/>
        </p:nvSpPr>
        <p:spPr>
          <a:xfrm flipV="1">
            <a:off x="746531" y="6441000"/>
            <a:ext cx="7664044"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6" name="object 6"/>
          <p:cNvSpPr/>
          <p:nvPr/>
        </p:nvSpPr>
        <p:spPr>
          <a:xfrm>
            <a:off x="746531" y="1835725"/>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100" y="1723283"/>
            <a:ext cx="9067800" cy="5100638"/>
          </a:xfrm>
          <a:prstGeom prst="rect">
            <a:avLst/>
          </a:prstGeom>
        </p:spPr>
      </p:pic>
      <p:graphicFrame>
        <p:nvGraphicFramePr>
          <p:cNvPr id="2" name="object 2"/>
          <p:cNvGraphicFramePr>
            <a:graphicFrameLocks noGrp="1"/>
          </p:cNvGraphicFramePr>
          <p:nvPr>
            <p:extLst>
              <p:ext uri="{D42A27DB-BD31-4B8C-83A1-F6EECF244321}">
                <p14:modId xmlns:p14="http://schemas.microsoft.com/office/powerpoint/2010/main" val="3257988962"/>
              </p:ext>
            </p:extLst>
          </p:nvPr>
        </p:nvGraphicFramePr>
        <p:xfrm>
          <a:off x="813816" y="3962400"/>
          <a:ext cx="7485634" cy="2371090"/>
        </p:xfrm>
        <a:graphic>
          <a:graphicData uri="http://schemas.openxmlformats.org/drawingml/2006/table">
            <a:tbl>
              <a:tblPr firstRow="1" bandRow="1">
                <a:tableStyleId>{2D5ABB26-0587-4C30-8999-92F81FD0307C}</a:tableStyleId>
              </a:tblPr>
              <a:tblGrid>
                <a:gridCol w="3742817"/>
                <a:gridCol w="3742817"/>
              </a:tblGrid>
              <a:tr h="390525">
                <a:tc>
                  <a:txBody>
                    <a:bodyPr/>
                    <a:lstStyle/>
                    <a:p>
                      <a:pPr marL="635" algn="ctr">
                        <a:lnSpc>
                          <a:spcPct val="100000"/>
                        </a:lnSpc>
                        <a:spcBef>
                          <a:spcPts val="250"/>
                        </a:spcBef>
                      </a:pPr>
                      <a:r>
                        <a:rPr sz="1800" b="1" spc="-20" dirty="0" smtClean="0">
                          <a:solidFill>
                            <a:srgbClr val="FFFFFF"/>
                          </a:solidFill>
                          <a:latin typeface="Arial"/>
                          <a:cs typeface="Arial"/>
                        </a:rPr>
                        <a:t>I</a:t>
                      </a:r>
                      <a:r>
                        <a:rPr lang="en-GB" sz="1800" b="1" spc="-20" dirty="0" smtClean="0">
                          <a:solidFill>
                            <a:srgbClr val="FFFFFF"/>
                          </a:solidFill>
                          <a:latin typeface="Arial"/>
                          <a:cs typeface="Arial"/>
                        </a:rPr>
                        <a:t>tem</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c>
                  <a:txBody>
                    <a:bodyPr/>
                    <a:lstStyle/>
                    <a:p>
                      <a:pPr algn="ctr">
                        <a:lnSpc>
                          <a:spcPct val="100000"/>
                        </a:lnSpc>
                        <a:spcBef>
                          <a:spcPts val="250"/>
                        </a:spcBef>
                      </a:pPr>
                      <a:r>
                        <a:rPr lang="en-GB" sz="1800" b="1" spc="-130" dirty="0" smtClean="0">
                          <a:solidFill>
                            <a:srgbClr val="FFFFFF"/>
                          </a:solidFill>
                          <a:latin typeface="Arial"/>
                          <a:cs typeface="Arial"/>
                        </a:rPr>
                        <a:t>Sponsorship Cost</a:t>
                      </a:r>
                      <a:r>
                        <a:rPr lang="en-GB" sz="1800" b="1" spc="-130" baseline="0" dirty="0" smtClean="0">
                          <a:solidFill>
                            <a:srgbClr val="FFFFFF"/>
                          </a:solidFill>
                          <a:latin typeface="Arial"/>
                          <a:cs typeface="Arial"/>
                        </a:rPr>
                        <a:t> (PKR)</a:t>
                      </a:r>
                      <a:endParaRPr sz="1800" dirty="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33CC"/>
                    </a:solidFill>
                  </a:tcPr>
                </a:tc>
              </a:tr>
              <a:tr h="395605">
                <a:tc>
                  <a:txBody>
                    <a:bodyPr/>
                    <a:lstStyle/>
                    <a:p>
                      <a:pPr marL="91440">
                        <a:lnSpc>
                          <a:spcPct val="100000"/>
                        </a:lnSpc>
                        <a:spcBef>
                          <a:spcPts val="245"/>
                        </a:spcBef>
                      </a:pPr>
                      <a:r>
                        <a:rPr sz="1800" spc="-25" dirty="0">
                          <a:latin typeface="Calibri"/>
                          <a:cs typeface="Calibri"/>
                        </a:rPr>
                        <a:t>MRI</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rgbClr val="D0D7E8"/>
                    </a:solidFill>
                  </a:tcPr>
                </a:tc>
                <a:tc>
                  <a:txBody>
                    <a:bodyPr/>
                    <a:lstStyle/>
                    <a:p>
                      <a:pPr marL="210185" algn="ctr">
                        <a:lnSpc>
                          <a:spcPct val="100000"/>
                        </a:lnSpc>
                        <a:spcBef>
                          <a:spcPts val="245"/>
                        </a:spcBef>
                      </a:pPr>
                      <a:r>
                        <a:rPr sz="1800" dirty="0" smtClean="0">
                          <a:latin typeface="Calibri"/>
                          <a:cs typeface="Calibri"/>
                        </a:rPr>
                        <a:t>2</a:t>
                      </a:r>
                      <a:r>
                        <a:rPr lang="en-GB" sz="1800" dirty="0" smtClean="0">
                          <a:latin typeface="Calibri"/>
                          <a:cs typeface="Calibri"/>
                        </a:rPr>
                        <a:t>4</a:t>
                      </a:r>
                      <a:r>
                        <a:rPr sz="1800" dirty="0" smtClean="0">
                          <a:latin typeface="Calibri"/>
                          <a:cs typeface="Calibri"/>
                        </a:rPr>
                        <a:t>,</a:t>
                      </a:r>
                      <a:r>
                        <a:rPr lang="en-GB" sz="1800" dirty="0" smtClean="0">
                          <a:latin typeface="Calibri"/>
                          <a:cs typeface="Calibri"/>
                        </a:rPr>
                        <a:t>0</a:t>
                      </a:r>
                      <a:r>
                        <a:rPr sz="1800" dirty="0" smtClean="0">
                          <a:latin typeface="Calibri"/>
                          <a:cs typeface="Calibri"/>
                        </a:rPr>
                        <a:t>00</a:t>
                      </a:r>
                      <a:r>
                        <a:rPr sz="1800" dirty="0">
                          <a:latin typeface="Calibri"/>
                          <a:cs typeface="Calibri"/>
                        </a:rPr>
                        <a:t>/- </a:t>
                      </a:r>
                      <a:r>
                        <a:rPr sz="1800" spc="-10" dirty="0">
                          <a:latin typeface="Calibri"/>
                          <a:cs typeface="Calibri"/>
                        </a:rPr>
                        <a:t>(Contrast)</a:t>
                      </a:r>
                      <a:endParaRPr sz="1800" dirty="0">
                        <a:latin typeface="Calibri"/>
                        <a:cs typeface="Calibri"/>
                      </a:endParaRPr>
                    </a:p>
                  </a:txBody>
                  <a:tcPr marL="0" marR="0" marT="31115" marB="0">
                    <a:lnL w="12700">
                      <a:solidFill>
                        <a:srgbClr val="FFFFFF"/>
                      </a:solidFill>
                      <a:prstDash val="soli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rgbClr val="D0D7E8"/>
                    </a:solidFill>
                  </a:tcPr>
                </a:tc>
              </a:tr>
              <a:tr h="396240">
                <a:tc>
                  <a:txBody>
                    <a:bodyPr/>
                    <a:lstStyle/>
                    <a:p>
                      <a:pPr marL="91440">
                        <a:lnSpc>
                          <a:spcPct val="100000"/>
                        </a:lnSpc>
                        <a:spcBef>
                          <a:spcPts val="250"/>
                        </a:spcBef>
                      </a:pPr>
                      <a:r>
                        <a:rPr sz="1800" dirty="0">
                          <a:latin typeface="Calibri"/>
                          <a:cs typeface="Calibri"/>
                        </a:rPr>
                        <a:t>CT</a:t>
                      </a:r>
                      <a:r>
                        <a:rPr sz="1800" spc="-10" dirty="0">
                          <a:latin typeface="Calibri"/>
                          <a:cs typeface="Calibri"/>
                        </a:rPr>
                        <a:t> </a:t>
                      </a:r>
                      <a:r>
                        <a:rPr sz="1800" spc="-20" dirty="0">
                          <a:latin typeface="Calibri"/>
                          <a:cs typeface="Calibri"/>
                        </a:rPr>
                        <a:t>Scan</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217804" algn="ctr">
                        <a:lnSpc>
                          <a:spcPct val="100000"/>
                        </a:lnSpc>
                        <a:spcBef>
                          <a:spcPts val="250"/>
                        </a:spcBef>
                      </a:pPr>
                      <a:r>
                        <a:rPr lang="en-GB" sz="1800" dirty="0" smtClean="0">
                          <a:latin typeface="Calibri"/>
                          <a:cs typeface="Calibri"/>
                        </a:rPr>
                        <a:t>1</a:t>
                      </a:r>
                      <a:r>
                        <a:rPr sz="1800" dirty="0" smtClean="0">
                          <a:latin typeface="Calibri"/>
                          <a:cs typeface="Calibri"/>
                        </a:rPr>
                        <a:t>4,000</a:t>
                      </a:r>
                      <a:r>
                        <a:rPr sz="1800" dirty="0">
                          <a:latin typeface="Calibri"/>
                          <a:cs typeface="Calibri"/>
                        </a:rPr>
                        <a:t>/- (Chest)</a:t>
                      </a:r>
                      <a:r>
                        <a:rPr sz="1800" spc="10" dirty="0">
                          <a:latin typeface="Calibri"/>
                          <a:cs typeface="Calibri"/>
                        </a:rPr>
                        <a:t> </a:t>
                      </a:r>
                      <a:r>
                        <a:rPr sz="1800" spc="-10" dirty="0" smtClean="0">
                          <a:latin typeface="Calibri"/>
                          <a:cs typeface="Calibri"/>
                        </a:rPr>
                        <a:t>2</a:t>
                      </a:r>
                      <a:r>
                        <a:rPr lang="en-GB" sz="1800" spc="-10" dirty="0" smtClean="0">
                          <a:latin typeface="Calibri"/>
                          <a:cs typeface="Calibri"/>
                        </a:rPr>
                        <a:t>0</a:t>
                      </a:r>
                      <a:r>
                        <a:rPr sz="1800" spc="-10" dirty="0" smtClean="0">
                          <a:latin typeface="Calibri"/>
                          <a:cs typeface="Calibri"/>
                        </a:rPr>
                        <a:t>,000/-</a:t>
                      </a:r>
                      <a:r>
                        <a:rPr lang="en-GB" sz="1800" spc="-10" dirty="0" smtClean="0">
                          <a:latin typeface="Calibri"/>
                          <a:cs typeface="Calibri"/>
                        </a:rPr>
                        <a:t> </a:t>
                      </a:r>
                      <a:r>
                        <a:rPr sz="1800" spc="-10" dirty="0" smtClean="0">
                          <a:latin typeface="Calibri"/>
                          <a:cs typeface="Calibri"/>
                        </a:rPr>
                        <a:t>(</a:t>
                      </a:r>
                      <a:r>
                        <a:rPr sz="1800" spc="-10" dirty="0">
                          <a:latin typeface="Calibri"/>
                          <a:cs typeface="Calibri"/>
                        </a:rPr>
                        <a:t>Abdomen)</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96240">
                <a:tc>
                  <a:txBody>
                    <a:bodyPr/>
                    <a:lstStyle/>
                    <a:p>
                      <a:pPr marL="91440">
                        <a:lnSpc>
                          <a:spcPct val="100000"/>
                        </a:lnSpc>
                        <a:spcBef>
                          <a:spcPts val="250"/>
                        </a:spcBef>
                      </a:pPr>
                      <a:r>
                        <a:rPr sz="1800" spc="-10" dirty="0" smtClean="0">
                          <a:latin typeface="Calibri"/>
                          <a:cs typeface="Calibri"/>
                        </a:rPr>
                        <a:t>Mammography</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250"/>
                        </a:spcBef>
                      </a:pPr>
                      <a:r>
                        <a:rPr lang="en-GB" sz="1800" spc="-10" dirty="0" smtClean="0">
                          <a:latin typeface="Calibri"/>
                          <a:cs typeface="Calibri"/>
                        </a:rPr>
                        <a:t>7</a:t>
                      </a:r>
                      <a:r>
                        <a:rPr sz="1800" spc="-10" dirty="0" smtClean="0">
                          <a:latin typeface="Calibri"/>
                          <a:cs typeface="Calibri"/>
                        </a:rPr>
                        <a:t>,000</a:t>
                      </a:r>
                      <a:r>
                        <a:rPr sz="1800" spc="-10" dirty="0">
                          <a:latin typeface="Calibri"/>
                          <a:cs typeface="Calibri"/>
                        </a:rPr>
                        <a: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r h="396240">
                <a:tc>
                  <a:txBody>
                    <a:bodyPr/>
                    <a:lstStyle/>
                    <a:p>
                      <a:pPr marL="91440">
                        <a:lnSpc>
                          <a:spcPct val="100000"/>
                        </a:lnSpc>
                        <a:spcBef>
                          <a:spcPts val="250"/>
                        </a:spcBef>
                      </a:pPr>
                      <a:r>
                        <a:rPr sz="1800" dirty="0">
                          <a:latin typeface="Calibri"/>
                          <a:cs typeface="Calibri"/>
                        </a:rPr>
                        <a:t>X-</a:t>
                      </a:r>
                      <a:r>
                        <a:rPr sz="1800" spc="-25" dirty="0">
                          <a:latin typeface="Calibri"/>
                          <a:cs typeface="Calibri"/>
                        </a:rPr>
                        <a:t> </a:t>
                      </a:r>
                      <a:r>
                        <a:rPr sz="1800" spc="-20" dirty="0">
                          <a:latin typeface="Calibri"/>
                          <a:cs typeface="Calibri"/>
                        </a:rPr>
                        <a:t>Rays</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250"/>
                        </a:spcBef>
                      </a:pPr>
                      <a:r>
                        <a:rPr lang="en-GB" sz="1800" spc="-10" dirty="0" smtClean="0">
                          <a:latin typeface="Calibri"/>
                          <a:cs typeface="Calibri"/>
                        </a:rPr>
                        <a:t>1</a:t>
                      </a:r>
                      <a:r>
                        <a:rPr sz="1800" spc="-10" dirty="0" smtClean="0">
                          <a:latin typeface="Calibri"/>
                          <a:cs typeface="Calibri"/>
                        </a:rPr>
                        <a:t>,</a:t>
                      </a:r>
                      <a:r>
                        <a:rPr lang="en-GB" sz="1800" spc="-10" dirty="0" smtClean="0">
                          <a:latin typeface="Calibri"/>
                          <a:cs typeface="Calibri"/>
                        </a:rPr>
                        <a:t>5</a:t>
                      </a:r>
                      <a:r>
                        <a:rPr sz="1800" spc="-10" dirty="0" smtClean="0">
                          <a:latin typeface="Calibri"/>
                          <a:cs typeface="Calibri"/>
                        </a:rPr>
                        <a:t>00</a:t>
                      </a:r>
                      <a:r>
                        <a:rPr sz="1800" spc="-10" dirty="0">
                          <a:latin typeface="Calibri"/>
                          <a:cs typeface="Calibri"/>
                        </a:rPr>
                        <a: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r>
              <a:tr h="396240">
                <a:tc>
                  <a:txBody>
                    <a:bodyPr/>
                    <a:lstStyle/>
                    <a:p>
                      <a:pPr marL="91440">
                        <a:lnSpc>
                          <a:spcPct val="100000"/>
                        </a:lnSpc>
                        <a:spcBef>
                          <a:spcPts val="250"/>
                        </a:spcBef>
                      </a:pPr>
                      <a:r>
                        <a:rPr sz="1800" spc="-10" dirty="0">
                          <a:latin typeface="Calibri"/>
                          <a:cs typeface="Calibri"/>
                        </a:rPr>
                        <a:t>Ultrasound</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70" algn="ctr">
                        <a:lnSpc>
                          <a:spcPct val="100000"/>
                        </a:lnSpc>
                        <a:spcBef>
                          <a:spcPts val="250"/>
                        </a:spcBef>
                      </a:pPr>
                      <a:r>
                        <a:rPr lang="en-GB" sz="1800" spc="-10" dirty="0" smtClean="0">
                          <a:latin typeface="Calibri"/>
                          <a:cs typeface="Calibri"/>
                        </a:rPr>
                        <a:t>4</a:t>
                      </a:r>
                      <a:r>
                        <a:rPr sz="1800" spc="-10" dirty="0" smtClean="0">
                          <a:latin typeface="Calibri"/>
                          <a:cs typeface="Calibri"/>
                        </a:rPr>
                        <a:t>,000</a:t>
                      </a:r>
                      <a:r>
                        <a:rPr sz="1800" spc="-10" dirty="0">
                          <a:latin typeface="Calibri"/>
                          <a:cs typeface="Calibri"/>
                        </a:rPr>
                        <a:t>/-</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r>
            </a:tbl>
          </a:graphicData>
        </a:graphic>
      </p:graphicFrame>
      <p:pic>
        <p:nvPicPr>
          <p:cNvPr id="7" name="object 7"/>
          <p:cNvPicPr/>
          <p:nvPr/>
        </p:nvPicPr>
        <p:blipFill>
          <a:blip r:embed="rId3" cstate="print"/>
          <a:stretch>
            <a:fillRect/>
          </a:stretch>
        </p:blipFill>
        <p:spPr>
          <a:xfrm>
            <a:off x="6284746" y="2057400"/>
            <a:ext cx="2021053" cy="1720850"/>
          </a:xfrm>
          <a:prstGeom prst="rect">
            <a:avLst/>
          </a:prstGeom>
        </p:spPr>
      </p:pic>
      <p:sp>
        <p:nvSpPr>
          <p:cNvPr id="8" name="object 8"/>
          <p:cNvSpPr txBox="1"/>
          <p:nvPr/>
        </p:nvSpPr>
        <p:spPr>
          <a:xfrm>
            <a:off x="813817" y="2380615"/>
            <a:ext cx="4943398" cy="1397635"/>
          </a:xfrm>
          <a:prstGeom prst="rect">
            <a:avLst/>
          </a:prstGeom>
        </p:spPr>
        <p:txBody>
          <a:bodyPr vert="horz" wrap="square" lIns="0" tIns="12700" rIns="0" bIns="0" rtlCol="0">
            <a:spAutoFit/>
          </a:bodyPr>
          <a:lstStyle/>
          <a:p>
            <a:pPr marL="12700" algn="just">
              <a:lnSpc>
                <a:spcPct val="100000"/>
              </a:lnSpc>
              <a:spcBef>
                <a:spcPts val="100"/>
              </a:spcBef>
            </a:pPr>
            <a:r>
              <a:rPr lang="en-GB" dirty="0" smtClean="0">
                <a:latin typeface="Calibri"/>
                <a:cs typeface="Calibri"/>
              </a:rPr>
              <a:t>It is an </a:t>
            </a:r>
            <a:r>
              <a:rPr sz="1800" dirty="0" smtClean="0">
                <a:latin typeface="Calibri"/>
                <a:cs typeface="Calibri"/>
              </a:rPr>
              <a:t>advanced</a:t>
            </a:r>
            <a:r>
              <a:rPr sz="1800" spc="-40" dirty="0" smtClean="0">
                <a:latin typeface="Calibri"/>
                <a:cs typeface="Calibri"/>
              </a:rPr>
              <a:t> </a:t>
            </a:r>
            <a:r>
              <a:rPr sz="1800" dirty="0">
                <a:latin typeface="Calibri"/>
                <a:cs typeface="Calibri"/>
              </a:rPr>
              <a:t>diagnostic</a:t>
            </a:r>
            <a:r>
              <a:rPr sz="1800" spc="-20" dirty="0">
                <a:latin typeface="Calibri"/>
                <a:cs typeface="Calibri"/>
              </a:rPr>
              <a:t> </a:t>
            </a:r>
            <a:r>
              <a:rPr sz="1800" dirty="0">
                <a:latin typeface="Calibri"/>
                <a:cs typeface="Calibri"/>
              </a:rPr>
              <a:t>imaging</a:t>
            </a:r>
            <a:r>
              <a:rPr sz="1800" spc="-25" dirty="0">
                <a:latin typeface="Calibri"/>
                <a:cs typeface="Calibri"/>
              </a:rPr>
              <a:t> </a:t>
            </a:r>
            <a:r>
              <a:rPr sz="1800" spc="-10" dirty="0" smtClean="0">
                <a:latin typeface="Calibri"/>
                <a:cs typeface="Calibri"/>
              </a:rPr>
              <a:t>procedure</a:t>
            </a:r>
            <a:r>
              <a:rPr lang="en-GB" dirty="0" smtClean="0">
                <a:latin typeface="Calibri"/>
                <a:cs typeface="Calibri"/>
              </a:rPr>
              <a:t> and includes</a:t>
            </a:r>
            <a:r>
              <a:rPr sz="1800" spc="30" dirty="0" smtClean="0">
                <a:latin typeface="Calibri"/>
                <a:cs typeface="Calibri"/>
              </a:rPr>
              <a:t> </a:t>
            </a:r>
            <a:r>
              <a:rPr dirty="0">
                <a:latin typeface="Calibri"/>
                <a:cs typeface="Calibri"/>
              </a:rPr>
              <a:t>diagnostic magnetic resonance imaging (MRI), computed tomography (CT</a:t>
            </a:r>
            <a:r>
              <a:rPr dirty="0" smtClean="0">
                <a:latin typeface="Calibri"/>
                <a:cs typeface="Calibri"/>
              </a:rPr>
              <a:t>)</a:t>
            </a:r>
            <a:r>
              <a:rPr lang="en-GB" dirty="0" smtClean="0">
                <a:latin typeface="Calibri"/>
                <a:cs typeface="Calibri"/>
              </a:rPr>
              <a:t>,</a:t>
            </a:r>
            <a:r>
              <a:rPr dirty="0" smtClean="0">
                <a:latin typeface="Calibri"/>
                <a:cs typeface="Calibri"/>
              </a:rPr>
              <a:t> </a:t>
            </a:r>
            <a:r>
              <a:rPr dirty="0">
                <a:latin typeface="Calibri"/>
                <a:cs typeface="Calibri"/>
              </a:rPr>
              <a:t>nuclear medicine imaging procedures, such as positron emission tomography (PET</a:t>
            </a:r>
            <a:r>
              <a:rPr dirty="0" smtClean="0">
                <a:latin typeface="Calibri"/>
                <a:cs typeface="Calibri"/>
              </a:rPr>
              <a:t>)</a:t>
            </a:r>
            <a:r>
              <a:rPr lang="en-GB" dirty="0" smtClean="0">
                <a:latin typeface="Calibri"/>
                <a:cs typeface="Calibri"/>
              </a:rPr>
              <a:t>, etc. </a:t>
            </a:r>
            <a:endParaRPr dirty="0">
              <a:latin typeface="Calibri"/>
              <a:cs typeface="Calibri"/>
            </a:endParaRPr>
          </a:p>
        </p:txBody>
      </p:sp>
      <p:pic>
        <p:nvPicPr>
          <p:cNvPr id="12" name="Picture 11"/>
          <p:cNvPicPr>
            <a:picLocks noChangeAspect="1"/>
          </p:cNvPicPr>
          <p:nvPr/>
        </p:nvPicPr>
        <p:blipFill rotWithShape="1">
          <a:blip r:embed="rId4"/>
          <a:srcRect r="10388"/>
          <a:stretch/>
        </p:blipFill>
        <p:spPr>
          <a:xfrm>
            <a:off x="6333817" y="457200"/>
            <a:ext cx="1971982" cy="1390844"/>
          </a:xfrm>
          <a:prstGeom prst="rect">
            <a:avLst/>
          </a:prstGeom>
        </p:spPr>
      </p:pic>
      <p:sp>
        <p:nvSpPr>
          <p:cNvPr id="11" name="TextBox 10"/>
          <p:cNvSpPr txBox="1"/>
          <p:nvPr/>
        </p:nvSpPr>
        <p:spPr>
          <a:xfrm>
            <a:off x="746531" y="707620"/>
            <a:ext cx="4714391" cy="1015663"/>
          </a:xfrm>
          <a:prstGeom prst="rect">
            <a:avLst/>
          </a:prstGeom>
          <a:noFill/>
        </p:spPr>
        <p:txBody>
          <a:bodyPr wrap="square" rtlCol="0">
            <a:spAutoFit/>
          </a:bodyPr>
          <a:lstStyle/>
          <a:p>
            <a:r>
              <a:rPr lang="en-GB" sz="2400" b="1" dirty="0" smtClean="0"/>
              <a:t>Sponsor a Treatment/Service</a:t>
            </a:r>
          </a:p>
          <a:p>
            <a:endParaRPr lang="en-GB" dirty="0"/>
          </a:p>
          <a:p>
            <a:r>
              <a:rPr lang="en-GB" i="1" dirty="0" smtClean="0"/>
              <a:t>No donation is too large or too small. </a:t>
            </a:r>
            <a:endParaRPr lang="en-GB" i="1" dirty="0"/>
          </a:p>
        </p:txBody>
      </p:sp>
      <p:sp>
        <p:nvSpPr>
          <p:cNvPr id="14" name="TextBox 13"/>
          <p:cNvSpPr txBox="1"/>
          <p:nvPr/>
        </p:nvSpPr>
        <p:spPr>
          <a:xfrm>
            <a:off x="685800" y="1904305"/>
            <a:ext cx="4419600" cy="400110"/>
          </a:xfrm>
          <a:prstGeom prst="rect">
            <a:avLst/>
          </a:prstGeom>
          <a:noFill/>
        </p:spPr>
        <p:txBody>
          <a:bodyPr wrap="square" rtlCol="0">
            <a:spAutoFit/>
          </a:bodyPr>
          <a:lstStyle/>
          <a:p>
            <a:r>
              <a:rPr lang="en-GB" sz="2000" b="1" dirty="0" smtClean="0">
                <a:solidFill>
                  <a:srgbClr val="FF33CC"/>
                </a:solidFill>
              </a:rPr>
              <a:t>Advanced Diagnostic Radiology </a:t>
            </a:r>
          </a:p>
        </p:txBody>
      </p:sp>
      <p:sp>
        <p:nvSpPr>
          <p:cNvPr id="18" name="object 6"/>
          <p:cNvSpPr/>
          <p:nvPr/>
        </p:nvSpPr>
        <p:spPr>
          <a:xfrm flipV="1">
            <a:off x="813816" y="6441000"/>
            <a:ext cx="7491983"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
        <p:nvSpPr>
          <p:cNvPr id="16" name="object 6"/>
          <p:cNvSpPr/>
          <p:nvPr/>
        </p:nvSpPr>
        <p:spPr>
          <a:xfrm>
            <a:off x="746531" y="1835725"/>
            <a:ext cx="4876800" cy="36000"/>
          </a:xfrm>
          <a:custGeom>
            <a:avLst/>
            <a:gdLst/>
            <a:ahLst/>
            <a:cxnLst/>
            <a:rect l="l" t="t" r="r" b="b"/>
            <a:pathLst>
              <a:path w="4984115" h="36194">
                <a:moveTo>
                  <a:pt x="0" y="35844"/>
                </a:moveTo>
                <a:lnTo>
                  <a:pt x="4983988" y="35844"/>
                </a:lnTo>
                <a:lnTo>
                  <a:pt x="4983988" y="0"/>
                </a:lnTo>
                <a:lnTo>
                  <a:pt x="0" y="0"/>
                </a:lnTo>
                <a:lnTo>
                  <a:pt x="0" y="35844"/>
                </a:lnTo>
                <a:close/>
              </a:path>
            </a:pathLst>
          </a:custGeom>
          <a:ln w="25400">
            <a:solidFill>
              <a:srgbClr val="385D89"/>
            </a:solidFill>
          </a:ln>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370</TotalTime>
  <Words>832</Words>
  <Application>Microsoft Office PowerPoint</Application>
  <PresentationFormat>On-screen Show (4:3)</PresentationFormat>
  <Paragraphs>148</Paragraphs>
  <Slides>10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PowerPoint Presentation</vt:lpstr>
      <vt:lpstr>PowerPoint Presentation</vt:lpstr>
      <vt:lpstr>PowerPoint Presentation</vt:lpstr>
      <vt:lpstr>It is also called Radiation therapy, which is a cancer treatment that uses high doses of radiation to kill cancer cells and shrink the tumors.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accounts</dc:creator>
  <cp:lastModifiedBy>Rida Shakil</cp:lastModifiedBy>
  <cp:revision>55</cp:revision>
  <cp:lastPrinted>2023-01-30T07:15:21Z</cp:lastPrinted>
  <dcterms:created xsi:type="dcterms:W3CDTF">2023-01-23T08:37:00Z</dcterms:created>
  <dcterms:modified xsi:type="dcterms:W3CDTF">2023-03-03T06:51:57Z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2023-01-23T00:00:00Z</vt:filetime>
  </property>
  <property fmtid="{D5CDD505-2E9C-101B-9397-08002B2CF9AE}" pid="3" name="Creator">
    <vt:lpwstr>Microsoft® Office PowerPoint® 2007</vt:lpwstr>
  </property>
  <property fmtid="{D5CDD505-2E9C-101B-9397-08002B2CF9AE}" pid="4" name="LastSaved">
    <vt:filetime>2023-01-23T00:00:00Z</vt:filetime>
  </property>
  <property fmtid="{D5CDD505-2E9C-101B-9397-08002B2CF9AE}" pid="5" name="Producer">
    <vt:lpwstr>Microsoft® Office PowerPoint® 2007</vt:lpwstr>
  </property>
</Properties>
</file>